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3"/>
  </p:notesMasterIdLst>
  <p:sldIdLst>
    <p:sldId id="256" r:id="rId2"/>
    <p:sldId id="257" r:id="rId3"/>
    <p:sldId id="258" r:id="rId4"/>
    <p:sldId id="259" r:id="rId5"/>
    <p:sldId id="260" r:id="rId6"/>
    <p:sldId id="261" r:id="rId7"/>
    <p:sldId id="262" r:id="rId8"/>
    <p:sldId id="264" r:id="rId9"/>
    <p:sldId id="265" r:id="rId10"/>
    <p:sldId id="267" r:id="rId11"/>
    <p:sldId id="268"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 id="304" r:id="rId47"/>
    <p:sldId id="305" r:id="rId48"/>
    <p:sldId id="306" r:id="rId49"/>
    <p:sldId id="307" r:id="rId50"/>
    <p:sldId id="308" r:id="rId51"/>
    <p:sldId id="309" r:id="rId52"/>
    <p:sldId id="310" r:id="rId53"/>
    <p:sldId id="312" r:id="rId54"/>
    <p:sldId id="313" r:id="rId55"/>
    <p:sldId id="314" r:id="rId56"/>
    <p:sldId id="315" r:id="rId57"/>
    <p:sldId id="316" r:id="rId58"/>
    <p:sldId id="317" r:id="rId59"/>
    <p:sldId id="318" r:id="rId60"/>
    <p:sldId id="319" r:id="rId61"/>
    <p:sldId id="320" r:id="rId6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5503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slide" Target="../slides/slide12.xml"/><Relationship Id="rId3" Type="http://schemas.openxmlformats.org/officeDocument/2006/relationships/image" Target="../media/image6.png"/><Relationship Id="rId7" Type="http://schemas.openxmlformats.org/officeDocument/2006/relationships/slide" Target="../slides/slide10.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8.xml"/><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slide" Target="../slides/slide5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词汇斩">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932688"/>
            <a:ext cx="548640" cy="548640"/>
          </a:xfrm>
          <a:prstGeom prst="rect">
            <a:avLst/>
          </a:prstGeom>
        </p:spPr>
      </p:pic>
      <p:sp>
        <p:nvSpPr>
          <p:cNvPr id="4" name="MasterShapeName"/>
          <p:cNvSpPr/>
          <p:nvPr/>
        </p:nvSpPr>
        <p:spPr>
          <a:xfrm>
            <a:off x="1271016"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词汇斩</a:t>
            </a:r>
            <a:endParaRPr lang="en-US" sz="24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句子控">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32104"/>
            <a:ext cx="658368" cy="658368"/>
          </a:xfrm>
          <a:prstGeom prst="rect">
            <a:avLst/>
          </a:prstGeom>
        </p:spPr>
      </p:pic>
      <p:sp>
        <p:nvSpPr>
          <p:cNvPr id="4" name="MasterShapeName"/>
          <p:cNvSpPr/>
          <p:nvPr/>
        </p:nvSpPr>
        <p:spPr>
          <a:xfrm>
            <a:off x="1271016"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句子控</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d1cd493884c1ed47f632#tid=67073f7e99802500095f1a7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a:ln/>
        </p:spPr>
        <p:txBody>
          <a:bodyPr wrap="square" lIns="0" tIns="0" rIns="0" bIns="0" rtlCol="0" anchor="ctr"/>
          <a:lstStyle/>
          <a:p>
            <a:pPr algn="ctr"/>
            <a:r>
              <a:rPr lang="en-US" sz="2400" b="1" i="0" dirty="0">
                <a:solidFill>
                  <a:srgbClr val="3D589F"/>
                </a:solidFill>
                <a:latin typeface="微软雅黑" pitchFamily="34" charset="0"/>
                <a:ea typeface="微软雅黑" pitchFamily="34" charset="-122"/>
                <a:cs typeface="微软雅黑" pitchFamily="34" charset="-120"/>
              </a:rPr>
              <a:t>英语                    必修  第三册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170078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2688336"/>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5504688" y="3685032"/>
            <a:ext cx="768096" cy="768096"/>
          </a:xfrm>
          <a:prstGeom prst="rect">
            <a:avLst/>
          </a:prstGeom>
        </p:spPr>
      </p:pic>
      <p:pic>
        <p:nvPicPr>
          <p:cNvPr id="7" name="MasterShapeName" descr="preencoded.png"/>
          <p:cNvPicPr>
            <a:picLocks noChangeAspect="1"/>
          </p:cNvPicPr>
          <p:nvPr/>
        </p:nvPicPr>
        <p:blipFill>
          <a:blip r:embed="rId5"/>
          <a:stretch>
            <a:fillRect/>
          </a:stretch>
        </p:blipFill>
        <p:spPr>
          <a:xfrm>
            <a:off x="5504688" y="4672584"/>
            <a:ext cx="768096" cy="768096"/>
          </a:xfrm>
          <a:prstGeom prst="rect">
            <a:avLst/>
          </a:prstGeom>
        </p:spPr>
      </p:pic>
      <p:sp>
        <p:nvSpPr>
          <p:cNvPr id="8" name="MasterShapeName"/>
          <p:cNvSpPr/>
          <p:nvPr/>
        </p:nvSpPr>
        <p:spPr>
          <a:xfrm>
            <a:off x="5504688" y="170078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9" name="MasterShapeName"/>
          <p:cNvSpPr/>
          <p:nvPr/>
        </p:nvSpPr>
        <p:spPr>
          <a:xfrm>
            <a:off x="5504688" y="2688336"/>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10" name="MasterShapeName"/>
          <p:cNvSpPr/>
          <p:nvPr/>
        </p:nvSpPr>
        <p:spPr>
          <a:xfrm>
            <a:off x="5504688" y="3685032"/>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1" name="MasterShapeName"/>
          <p:cNvSpPr/>
          <p:nvPr/>
        </p:nvSpPr>
        <p:spPr>
          <a:xfrm>
            <a:off x="5504688" y="467258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04</a:t>
            </a:r>
            <a:endParaRPr lang="en-US" sz="2400" dirty="0"/>
          </a:p>
        </p:txBody>
      </p:sp>
      <p:sp>
        <p:nvSpPr>
          <p:cNvPr id="12" name="MasterShapeName?linknodeid=a94a9ae10&amp;color=RGB(0,96,96)">
            <a:hlinkClick r:id="rId6" action="ppaction://hlinksldjump"/>
          </p:cNvPr>
          <p:cNvSpPr/>
          <p:nvPr/>
        </p:nvSpPr>
        <p:spPr>
          <a:xfrm>
            <a:off x="6803136" y="1837944"/>
            <a:ext cx="143560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集素材</a:t>
            </a:r>
            <a:endParaRPr lang="en-US" sz="2400" dirty="0"/>
          </a:p>
        </p:txBody>
      </p:sp>
      <p:sp>
        <p:nvSpPr>
          <p:cNvPr id="13" name="MasterShapeName?linknodeid=576c1b780&amp;color=RGB(0,96,96)">
            <a:hlinkClick r:id="rId7" action="ppaction://hlinksldjump"/>
          </p:cNvPr>
          <p:cNvSpPr/>
          <p:nvPr/>
        </p:nvSpPr>
        <p:spPr>
          <a:xfrm>
            <a:off x="6803136" y="2862072"/>
            <a:ext cx="143560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课文绘</a:t>
            </a:r>
            <a:endParaRPr lang="en-US" sz="2400" dirty="0"/>
          </a:p>
        </p:txBody>
      </p:sp>
      <p:sp>
        <p:nvSpPr>
          <p:cNvPr id="14" name="MasterShapeName?linknodeid=dabee265c&amp;color=RGB(0,96,96)">
            <a:hlinkClick r:id="rId8" action="ppaction://hlinksldjump"/>
          </p:cNvPr>
          <p:cNvSpPr/>
          <p:nvPr/>
        </p:nvSpPr>
        <p:spPr>
          <a:xfrm>
            <a:off x="6803136" y="3886200"/>
            <a:ext cx="143560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词汇斩</a:t>
            </a:r>
            <a:endParaRPr lang="en-US" sz="2400" dirty="0"/>
          </a:p>
        </p:txBody>
      </p:sp>
      <p:sp>
        <p:nvSpPr>
          <p:cNvPr id="15" name="MasterShapeName?linknodeid=e3d4032f1&amp;color=RGB(0,96,96)">
            <a:hlinkClick r:id="rId9" action="ppaction://hlinksldjump"/>
          </p:cNvPr>
          <p:cNvSpPr/>
          <p:nvPr/>
        </p:nvSpPr>
        <p:spPr>
          <a:xfrm>
            <a:off x="6803136" y="4910328"/>
            <a:ext cx="143560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句子控</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集素材">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22960"/>
            <a:ext cx="667512" cy="667512"/>
          </a:xfrm>
          <a:prstGeom prst="rect">
            <a:avLst/>
          </a:prstGeom>
        </p:spPr>
      </p:pic>
      <p:sp>
        <p:nvSpPr>
          <p:cNvPr id="4" name="MasterShapeName"/>
          <p:cNvSpPr/>
          <p:nvPr/>
        </p:nvSpPr>
        <p:spPr>
          <a:xfrm>
            <a:off x="1271016" y="868680"/>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集素材</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课文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22960"/>
            <a:ext cx="603504" cy="694944"/>
          </a:xfrm>
          <a:prstGeom prst="rect">
            <a:avLst/>
          </a:prstGeom>
        </p:spPr>
      </p:pic>
      <p:sp>
        <p:nvSpPr>
          <p:cNvPr id="4" name="MasterShapeName"/>
          <p:cNvSpPr/>
          <p:nvPr/>
        </p:nvSpPr>
        <p:spPr>
          <a:xfrm>
            <a:off x="1271016"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课文绘</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10.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10.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10.xml"/><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10.xml"/><Relationship Id="rId5" Type="http://schemas.openxmlformats.org/officeDocument/2006/relationships/image" Target="../media/image26.png"/><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10.xml"/><Relationship Id="rId4" Type="http://schemas.openxmlformats.org/officeDocument/2006/relationships/image" Target="../media/image26.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10.xml"/><Relationship Id="rId4" Type="http://schemas.openxmlformats.org/officeDocument/2006/relationships/image" Target="../media/image27.png"/></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10.xml"/><Relationship Id="rId5" Type="http://schemas.openxmlformats.org/officeDocument/2006/relationships/image" Target="../media/image22.png"/><Relationship Id="rId4" Type="http://schemas.openxmlformats.org/officeDocument/2006/relationships/image" Target="../media/image28.png"/></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9.xml"/><Relationship Id="rId1" Type="http://schemas.openxmlformats.org/officeDocument/2006/relationships/slideLayout" Target="../slideLayouts/slideLayout10.xml"/><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0.xml"/><Relationship Id="rId1" Type="http://schemas.openxmlformats.org/officeDocument/2006/relationships/slideLayout" Target="../slideLayouts/slideLayout10.xml"/><Relationship Id="rId5" Type="http://schemas.openxmlformats.org/officeDocument/2006/relationships/image" Target="../media/image23.png"/><Relationship Id="rId4" Type="http://schemas.openxmlformats.org/officeDocument/2006/relationships/image" Target="../media/image26.png"/></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2.xml"/><Relationship Id="rId1" Type="http://schemas.openxmlformats.org/officeDocument/2006/relationships/slideLayout" Target="../slideLayouts/slideLayout10.xml"/><Relationship Id="rId4" Type="http://schemas.openxmlformats.org/officeDocument/2006/relationships/image" Target="../media/image31.png"/></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5.xml"/><Relationship Id="rId1" Type="http://schemas.openxmlformats.org/officeDocument/2006/relationships/slideLayout" Target="../slideLayouts/slideLayout10.xml"/><Relationship Id="rId5" Type="http://schemas.openxmlformats.org/officeDocument/2006/relationships/image" Target="../media/image23.png"/><Relationship Id="rId4" Type="http://schemas.openxmlformats.org/officeDocument/2006/relationships/image" Target="../media/image32.png"/></Relationships>
</file>

<file path=ppt/slides/_rels/slide3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6.xml"/><Relationship Id="rId1" Type="http://schemas.openxmlformats.org/officeDocument/2006/relationships/slideLayout" Target="../slideLayouts/slideLayout10.xml"/><Relationship Id="rId4" Type="http://schemas.openxmlformats.org/officeDocument/2006/relationships/image" Target="../media/image33.png"/></Relationships>
</file>

<file path=ppt/slides/_rels/slide3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7.xml"/><Relationship Id="rId1" Type="http://schemas.openxmlformats.org/officeDocument/2006/relationships/slideLayout" Target="../slideLayouts/slideLayout10.xml"/><Relationship Id="rId4" Type="http://schemas.openxmlformats.org/officeDocument/2006/relationships/image" Target="../media/image34.png"/></Relationships>
</file>

<file path=ppt/slides/_rels/slide3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8.xml"/><Relationship Id="rId1" Type="http://schemas.openxmlformats.org/officeDocument/2006/relationships/slideLayout" Target="../slideLayouts/slideLayout10.xml"/><Relationship Id="rId4" Type="http://schemas.openxmlformats.org/officeDocument/2006/relationships/image" Target="../media/image35.png"/></Relationships>
</file>

<file path=ppt/slides/_rels/slide3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9.xml"/><Relationship Id="rId1" Type="http://schemas.openxmlformats.org/officeDocument/2006/relationships/slideLayout" Target="../slideLayouts/slideLayout10.xml"/><Relationship Id="rId4" Type="http://schemas.openxmlformats.org/officeDocument/2006/relationships/image" Target="../media/image36.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0.xml"/><Relationship Id="rId1" Type="http://schemas.openxmlformats.org/officeDocument/2006/relationships/slideLayout" Target="../slideLayouts/slideLayout10.xml"/><Relationship Id="rId5" Type="http://schemas.openxmlformats.org/officeDocument/2006/relationships/image" Target="../media/image23.png"/><Relationship Id="rId4" Type="http://schemas.openxmlformats.org/officeDocument/2006/relationships/image" Target="../media/image37.png"/></Relationships>
</file>

<file path=ppt/slides/_rels/slide4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1.xml"/><Relationship Id="rId1" Type="http://schemas.openxmlformats.org/officeDocument/2006/relationships/slideLayout" Target="../slideLayouts/slideLayout10.xml"/><Relationship Id="rId4" Type="http://schemas.openxmlformats.org/officeDocument/2006/relationships/image" Target="../media/image38.png"/></Relationships>
</file>

<file path=ppt/slides/_rels/slide4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3.xml"/><Relationship Id="rId1" Type="http://schemas.openxmlformats.org/officeDocument/2006/relationships/slideLayout" Target="../slideLayouts/slideLayout10.xml"/><Relationship Id="rId4" Type="http://schemas.openxmlformats.org/officeDocument/2006/relationships/image" Target="../media/image19.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6.xml"/><Relationship Id="rId1" Type="http://schemas.openxmlformats.org/officeDocument/2006/relationships/slideLayout" Target="../slideLayouts/slideLayout10.xml"/><Relationship Id="rId5" Type="http://schemas.openxmlformats.org/officeDocument/2006/relationships/image" Target="../media/image23.png"/><Relationship Id="rId4" Type="http://schemas.openxmlformats.org/officeDocument/2006/relationships/image" Target="../media/image39.png"/></Relationships>
</file>

<file path=ppt/slides/_rels/slide4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7.xml"/><Relationship Id="rId1" Type="http://schemas.openxmlformats.org/officeDocument/2006/relationships/slideLayout" Target="../slideLayouts/slideLayout10.xml"/><Relationship Id="rId4" Type="http://schemas.openxmlformats.org/officeDocument/2006/relationships/image" Target="../media/image31.png"/></Relationships>
</file>

<file path=ppt/slides/_rels/slide4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1.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2.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3.xml"/><Relationship Id="rId1" Type="http://schemas.openxmlformats.org/officeDocument/2006/relationships/slideLayout" Target="../slideLayouts/slideLayout11.xml"/><Relationship Id="rId4" Type="http://schemas.openxmlformats.org/officeDocument/2006/relationships/image" Target="../media/image18.png"/></Relationships>
</file>

<file path=ppt/slides/_rels/slide5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4.xml"/><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5.xml"/><Relationship Id="rId1" Type="http://schemas.openxmlformats.org/officeDocument/2006/relationships/slideLayout" Target="../slideLayouts/slideLayout11.xml"/><Relationship Id="rId4" Type="http://schemas.openxmlformats.org/officeDocument/2006/relationships/image" Target="../media/image18.png"/></Relationships>
</file>

<file path=ppt/slides/_rels/slide5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6.xml"/><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7.xml"/><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1.xml"/></Relationships>
</file>

<file path=ppt/slides/_rels/slide5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9.xml"/><Relationship Id="rId1" Type="http://schemas.openxmlformats.org/officeDocument/2006/relationships/slideLayout" Target="../slideLayouts/slideLayout11.xml"/><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0.xml"/><Relationship Id="rId1" Type="http://schemas.openxmlformats.org/officeDocument/2006/relationships/slideLayout" Target="../slideLayouts/slideLayout11.xml"/></Relationships>
</file>

<file path=ppt/slides/_rels/slide6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61.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pic>
        <p:nvPicPr>
          <p:cNvPr id="2" name="P_4_BD#77bfa7909?pid=576c1b780&amp;color=0,55,96&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02920" y="1508760"/>
            <a:ext cx="8540496" cy="27980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pic>
        <p:nvPicPr>
          <p:cNvPr id="2" name="P_4_BD#77bfa7909?pid=576c1b780&amp;color=0,55,96&amp;mp=1&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02920" y="1508760"/>
            <a:ext cx="8522208" cy="428853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C_4_BD#f3e3961a5?pid=dabee265c&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必刷词汇</a:t>
            </a:r>
            <a:endParaRPr lang="en-US" altLang="zh-CN" sz="2400" dirty="0"/>
          </a:p>
        </p:txBody>
      </p:sp>
      <p:sp>
        <p:nvSpPr>
          <p:cNvPr id="3" name="QB_5_BD.1_1#06af1d69c?pid=f3e3961a5&amp;color=0,55,96&amp;vtp=1&amp;bbb=1"/>
          <p:cNvSpPr/>
          <p:nvPr/>
        </p:nvSpPr>
        <p:spPr>
          <a:xfrm>
            <a:off x="502920" y="2045175"/>
            <a:ext cx="10570464" cy="41230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1.lantern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____________</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2.carnival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3.riddle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4.</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.化妆品；性格；构成方式</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5.</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.庄稼；作物；一季的收成</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6.</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.以</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为特色</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.特色；特征；特点；面容的一部分</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7.</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.（基督教的）教堂；礼拜堂</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8.</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.邪恶的；有害的；罪恶的</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.邪恶；罪恶；恶行</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9.</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.典礼；仪式</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10.</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.感激之情；感谢</a:t>
            </a:r>
            <a:endParaRPr lang="en-US" altLang="zh-CN" sz="1800" dirty="0"/>
          </a:p>
        </p:txBody>
      </p:sp>
      <p:sp>
        <p:nvSpPr>
          <p:cNvPr id="4" name="QB_5_AN.2_1#06af1d69c.blank?pid=f3e3961a5&amp;color=0,55,96&amp;vpa=1&amp;vtp=1&amp;bbb=1"/>
          <p:cNvSpPr/>
          <p:nvPr/>
        </p:nvSpPr>
        <p:spPr>
          <a:xfrm>
            <a:off x="1600676" y="2014695"/>
            <a:ext cx="13096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灯笼；提灯</a:t>
            </a:r>
            <a:endParaRPr lang="en-US" altLang="zh-CN" dirty="0"/>
          </a:p>
        </p:txBody>
      </p:sp>
      <p:sp>
        <p:nvSpPr>
          <p:cNvPr id="6" name="QB_5_AN.4_1#06af1d69c.blank?pid=f3e3961a5&amp;color=0,55,96&amp;vpa=2&amp;vtp=1&amp;bbb=1"/>
          <p:cNvSpPr/>
          <p:nvPr/>
        </p:nvSpPr>
        <p:spPr>
          <a:xfrm>
            <a:off x="1702276" y="2433795"/>
            <a:ext cx="1766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狂欢节；嘉年华</a:t>
            </a:r>
            <a:endParaRPr lang="en-US" altLang="zh-CN" dirty="0"/>
          </a:p>
        </p:txBody>
      </p:sp>
      <p:sp>
        <p:nvSpPr>
          <p:cNvPr id="8" name="QB_5_AN.6_1#06af1d69c.blank?pid=f3e3961a5&amp;color=0,55,96&amp;vpa=3&amp;vtp=1&amp;bbb=1"/>
          <p:cNvSpPr/>
          <p:nvPr/>
        </p:nvSpPr>
        <p:spPr>
          <a:xfrm>
            <a:off x="1499076" y="2852895"/>
            <a:ext cx="1766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谜语；神秘事件</a:t>
            </a:r>
            <a:endParaRPr lang="en-US" altLang="zh-CN" dirty="0"/>
          </a:p>
        </p:txBody>
      </p:sp>
      <p:sp>
        <p:nvSpPr>
          <p:cNvPr id="10" name="QB_5_AN.8_1#06af1d69c.blank?pid=f3e3961a5&amp;color=0,55,96&amp;vpa=4&amp;vtp=1&amp;bbb=1"/>
          <p:cNvSpPr/>
          <p:nvPr/>
        </p:nvSpPr>
        <p:spPr>
          <a:xfrm>
            <a:off x="679926" y="3259295"/>
            <a:ext cx="966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make-up</a:t>
            </a:r>
            <a:endParaRPr lang="en-US" altLang="zh-CN" dirty="0"/>
          </a:p>
        </p:txBody>
      </p:sp>
      <p:sp>
        <p:nvSpPr>
          <p:cNvPr id="12" name="QB_5_AN.10_1#06af1d69c.blank?pid=f3e3961a5&amp;color=0,55,96&amp;vpa=5&amp;vtp=1&amp;bbb=1"/>
          <p:cNvSpPr/>
          <p:nvPr/>
        </p:nvSpPr>
        <p:spPr>
          <a:xfrm>
            <a:off x="654526" y="3678395"/>
            <a:ext cx="573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crop</a:t>
            </a:r>
            <a:endParaRPr lang="en-US" altLang="zh-CN" dirty="0"/>
          </a:p>
        </p:txBody>
      </p:sp>
      <p:sp>
        <p:nvSpPr>
          <p:cNvPr id="14" name="QB_5_AN.12_1#06af1d69c.blank?pid=f3e3961a5&amp;color=0,55,96&amp;vpa=6&amp;vtp=1&amp;bbb=1"/>
          <p:cNvSpPr/>
          <p:nvPr/>
        </p:nvSpPr>
        <p:spPr>
          <a:xfrm>
            <a:off x="654526" y="4110195"/>
            <a:ext cx="801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feature</a:t>
            </a:r>
            <a:endParaRPr lang="en-US" altLang="zh-CN" dirty="0"/>
          </a:p>
        </p:txBody>
      </p:sp>
      <p:sp>
        <p:nvSpPr>
          <p:cNvPr id="16" name="QB_5_AN.14_1#06af1d69c.blank?pid=f3e3961a5&amp;color=0,55,96&amp;vpa=7&amp;vtp=1&amp;bbb=1"/>
          <p:cNvSpPr/>
          <p:nvPr/>
        </p:nvSpPr>
        <p:spPr>
          <a:xfrm>
            <a:off x="654526" y="4529295"/>
            <a:ext cx="788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church</a:t>
            </a:r>
            <a:endParaRPr lang="en-US" altLang="zh-CN" dirty="0"/>
          </a:p>
        </p:txBody>
      </p:sp>
      <p:sp>
        <p:nvSpPr>
          <p:cNvPr id="18" name="QB_5_AN.16_1#06af1d69c.blank?pid=f3e3961a5&amp;color=0,55,96&amp;vpa=8&amp;vtp=1&amp;bbb=1"/>
          <p:cNvSpPr/>
          <p:nvPr/>
        </p:nvSpPr>
        <p:spPr>
          <a:xfrm>
            <a:off x="679926" y="4948395"/>
            <a:ext cx="509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evil</a:t>
            </a:r>
            <a:endParaRPr lang="en-US" altLang="zh-CN" dirty="0"/>
          </a:p>
        </p:txBody>
      </p:sp>
      <p:sp>
        <p:nvSpPr>
          <p:cNvPr id="20" name="QB_5_AN.18_1#06af1d69c.blank?pid=f3e3961a5&amp;color=0,55,96&amp;vpa=9&amp;vtp=1&amp;bbb=1"/>
          <p:cNvSpPr/>
          <p:nvPr/>
        </p:nvSpPr>
        <p:spPr>
          <a:xfrm>
            <a:off x="692626" y="5354795"/>
            <a:ext cx="1068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ceremony</a:t>
            </a:r>
            <a:endParaRPr lang="en-US" altLang="zh-CN" dirty="0"/>
          </a:p>
        </p:txBody>
      </p:sp>
      <p:sp>
        <p:nvSpPr>
          <p:cNvPr id="22" name="QB_5_AN.20_1#06af1d69c.blank?pid=f3e3961a5&amp;color=0,55,96&amp;vpa=10&amp;vtp=1&amp;bbb=1"/>
          <p:cNvSpPr/>
          <p:nvPr/>
        </p:nvSpPr>
        <p:spPr>
          <a:xfrm>
            <a:off x="794226" y="5752940"/>
            <a:ext cx="979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gratitude</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5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2">
                                            <p:bg/>
                                          </p:spTgt>
                                        </p:tgtEl>
                                        <p:attrNameLst>
                                          <p:attrName>style.visibility</p:attrName>
                                        </p:attrNameLst>
                                      </p:cBhvr>
                                      <p:to>
                                        <p:strVal val="visible"/>
                                      </p:to>
                                    </p:set>
                                    <p:animEffect transition="in" filter="fade">
                                      <p:cBhvr>
                                        <p:cTn id="39" dur="500"/>
                                        <p:tgtEl>
                                          <p:spTgt spid="12">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2">
                                            <p:txEl>
                                              <p:pRg st="0" end="0"/>
                                            </p:txEl>
                                          </p:spTgt>
                                        </p:tgtEl>
                                        <p:attrNameLst>
                                          <p:attrName>style.visibility</p:attrName>
                                        </p:attrNameLst>
                                      </p:cBhvr>
                                      <p:to>
                                        <p:strVal val="visible"/>
                                      </p:to>
                                    </p:set>
                                    <p:animEffect transition="in" filter="fade">
                                      <p:cBhvr>
                                        <p:cTn id="42" dur="500"/>
                                        <p:tgtEl>
                                          <p:spTgt spid="12">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4">
                                            <p:bg/>
                                          </p:spTgt>
                                        </p:tgtEl>
                                        <p:attrNameLst>
                                          <p:attrName>style.visibility</p:attrName>
                                        </p:attrNameLst>
                                      </p:cBhvr>
                                      <p:to>
                                        <p:strVal val="visible"/>
                                      </p:to>
                                    </p:set>
                                    <p:animEffect transition="in" filter="fade">
                                      <p:cBhvr>
                                        <p:cTn id="47" dur="500"/>
                                        <p:tgtEl>
                                          <p:spTgt spid="14">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4">
                                            <p:txEl>
                                              <p:pRg st="0" end="0"/>
                                            </p:txEl>
                                          </p:spTgt>
                                        </p:tgtEl>
                                        <p:attrNameLst>
                                          <p:attrName>style.visibility</p:attrName>
                                        </p:attrNameLst>
                                      </p:cBhvr>
                                      <p:to>
                                        <p:strVal val="visible"/>
                                      </p:to>
                                    </p:set>
                                    <p:animEffect transition="in" filter="fade">
                                      <p:cBhvr>
                                        <p:cTn id="50" dur="500"/>
                                        <p:tgtEl>
                                          <p:spTgt spid="14">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6">
                                            <p:bg/>
                                          </p:spTgt>
                                        </p:tgtEl>
                                        <p:attrNameLst>
                                          <p:attrName>style.visibility</p:attrName>
                                        </p:attrNameLst>
                                      </p:cBhvr>
                                      <p:to>
                                        <p:strVal val="visible"/>
                                      </p:to>
                                    </p:set>
                                    <p:animEffect transition="in" filter="fade">
                                      <p:cBhvr>
                                        <p:cTn id="55" dur="500"/>
                                        <p:tgtEl>
                                          <p:spTgt spid="16">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6">
                                            <p:txEl>
                                              <p:pRg st="0" end="0"/>
                                            </p:txEl>
                                          </p:spTgt>
                                        </p:tgtEl>
                                        <p:attrNameLst>
                                          <p:attrName>style.visibility</p:attrName>
                                        </p:attrNameLst>
                                      </p:cBhvr>
                                      <p:to>
                                        <p:strVal val="visible"/>
                                      </p:to>
                                    </p:set>
                                    <p:animEffect transition="in" filter="fade">
                                      <p:cBhvr>
                                        <p:cTn id="58" dur="500"/>
                                        <p:tgtEl>
                                          <p:spTgt spid="16">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8">
                                            <p:bg/>
                                          </p:spTgt>
                                        </p:tgtEl>
                                        <p:attrNameLst>
                                          <p:attrName>style.visibility</p:attrName>
                                        </p:attrNameLst>
                                      </p:cBhvr>
                                      <p:to>
                                        <p:strVal val="visible"/>
                                      </p:to>
                                    </p:set>
                                    <p:animEffect transition="in" filter="fade">
                                      <p:cBhvr>
                                        <p:cTn id="63" dur="500"/>
                                        <p:tgtEl>
                                          <p:spTgt spid="18">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8">
                                            <p:txEl>
                                              <p:pRg st="0" end="0"/>
                                            </p:txEl>
                                          </p:spTgt>
                                        </p:tgtEl>
                                        <p:attrNameLst>
                                          <p:attrName>style.visibility</p:attrName>
                                        </p:attrNameLst>
                                      </p:cBhvr>
                                      <p:to>
                                        <p:strVal val="visible"/>
                                      </p:to>
                                    </p:set>
                                    <p:animEffect transition="in" filter="fade">
                                      <p:cBhvr>
                                        <p:cTn id="66" dur="500"/>
                                        <p:tgtEl>
                                          <p:spTgt spid="18">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20">
                                            <p:bg/>
                                          </p:spTgt>
                                        </p:tgtEl>
                                        <p:attrNameLst>
                                          <p:attrName>style.visibility</p:attrName>
                                        </p:attrNameLst>
                                      </p:cBhvr>
                                      <p:to>
                                        <p:strVal val="visible"/>
                                      </p:to>
                                    </p:set>
                                    <p:animEffect transition="in" filter="fade">
                                      <p:cBhvr>
                                        <p:cTn id="71" dur="500"/>
                                        <p:tgtEl>
                                          <p:spTgt spid="20">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20">
                                            <p:txEl>
                                              <p:pRg st="0" end="0"/>
                                            </p:txEl>
                                          </p:spTgt>
                                        </p:tgtEl>
                                        <p:attrNameLst>
                                          <p:attrName>style.visibility</p:attrName>
                                        </p:attrNameLst>
                                      </p:cBhvr>
                                      <p:to>
                                        <p:strVal val="visible"/>
                                      </p:to>
                                    </p:set>
                                    <p:animEffect transition="in" filter="fade">
                                      <p:cBhvr>
                                        <p:cTn id="74" dur="500"/>
                                        <p:tgtEl>
                                          <p:spTgt spid="20">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22">
                                            <p:bg/>
                                          </p:spTgt>
                                        </p:tgtEl>
                                        <p:attrNameLst>
                                          <p:attrName>style.visibility</p:attrName>
                                        </p:attrNameLst>
                                      </p:cBhvr>
                                      <p:to>
                                        <p:strVal val="visible"/>
                                      </p:to>
                                    </p:set>
                                    <p:animEffect transition="in" filter="fade">
                                      <p:cBhvr>
                                        <p:cTn id="79" dur="500"/>
                                        <p:tgtEl>
                                          <p:spTgt spid="22">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2">
                                            <p:txEl>
                                              <p:pRg st="0" end="0"/>
                                            </p:txEl>
                                          </p:spTgt>
                                        </p:tgtEl>
                                        <p:attrNameLst>
                                          <p:attrName>style.visibility</p:attrName>
                                        </p:attrNameLst>
                                      </p:cBhvr>
                                      <p:to>
                                        <p:strVal val="visible"/>
                                      </p:to>
                                    </p:set>
                                    <p:animEffect transition="in" filter="fade">
                                      <p:cBhvr>
                                        <p:cTn id="82"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P spid="10" grpId="0" build="p" animBg="1"/>
      <p:bldP spid="12" grpId="0" build="p" animBg="1"/>
      <p:bldP spid="14" grpId="0" build="p" animBg="1"/>
      <p:bldP spid="16" grpId="0" build="p" animBg="1"/>
      <p:bldP spid="18" grpId="0" build="p" animBg="1"/>
      <p:bldP spid="20" grpId="0" build="p" animBg="1"/>
      <p:bldP spid="2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sp>
        <p:nvSpPr>
          <p:cNvPr id="2" name="QB_5_BD.21_1#067393446?pid=f3e3961a5&amp;color=0,55,96&amp;vtp=1&amp;bt=1&amp;bbb=1"/>
          <p:cNvSpPr/>
          <p:nvPr/>
        </p:nvSpPr>
        <p:spPr>
          <a:xfrm>
            <a:off x="502920" y="1508760"/>
            <a:ext cx="10570464" cy="2027555"/>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11.</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vi</a:t>
            </a:r>
            <a:r>
              <a:rPr lang="en-US" altLang="zh-CN" sz="1800" b="0" i="0" dirty="0">
                <a:solidFill>
                  <a:srgbClr val="003760"/>
                </a:solidFill>
                <a:latin typeface="Times New Roman" pitchFamily="34" charset="0"/>
                <a:ea typeface="微软雅黑" pitchFamily="34" charset="-122"/>
                <a:cs typeface="Times New Roman" pitchFamily="34" charset="-120"/>
              </a:rPr>
              <a:t>.&amp;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.行进；前进</a:t>
            </a:r>
            <a:r>
              <a:rPr lang="en-US" altLang="zh-CN" sz="1800" b="0" i="0">
                <a:solidFill>
                  <a:srgbClr val="003760"/>
                </a:solidFill>
                <a:latin typeface="Times New Roman" pitchFamily="34" charset="0"/>
                <a:ea typeface="微软雅黑" pitchFamily="34" charset="-122"/>
                <a:cs typeface="Times New Roman" pitchFamily="34" charset="-120"/>
              </a:rPr>
              <a:t>；示威游行</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12.</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.收获季节；收获；收成</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vi</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.&amp;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.收割（庄稼）；捕猎（动物、鱼）</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13.</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vi</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.聚集；集合</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.聚集；搜集；收割</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14.costume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__________________________________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辨</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.风俗；习俗</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15.</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.鞭炮；爆竹</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联</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想</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.烟花</a:t>
            </a:r>
            <a:endParaRPr lang="en-US" altLang="zh-CN" sz="1800" dirty="0"/>
          </a:p>
        </p:txBody>
      </p:sp>
      <p:sp>
        <p:nvSpPr>
          <p:cNvPr id="3" name="QB_5_AN.22_1#067393446.blank?pid=f3e3961a5&amp;color=0,55,96&amp;vpa=11&amp;vtp=1&amp;bbb=1"/>
          <p:cNvSpPr/>
          <p:nvPr/>
        </p:nvSpPr>
        <p:spPr>
          <a:xfrm>
            <a:off x="785717" y="1478280"/>
            <a:ext cx="738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march</a:t>
            </a:r>
            <a:endParaRPr lang="en-US" altLang="zh-CN" dirty="0"/>
          </a:p>
        </p:txBody>
      </p:sp>
      <p:sp>
        <p:nvSpPr>
          <p:cNvPr id="5" name="QB_5_AN.24_1#067393446.blank?pid=f3e3961a5&amp;color=0,55,96&amp;vpa=12&amp;vtp=1&amp;bbb=1"/>
          <p:cNvSpPr/>
          <p:nvPr/>
        </p:nvSpPr>
        <p:spPr>
          <a:xfrm>
            <a:off x="806926" y="1897380"/>
            <a:ext cx="827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harvest</a:t>
            </a:r>
            <a:endParaRPr lang="en-US" altLang="zh-CN" dirty="0"/>
          </a:p>
        </p:txBody>
      </p:sp>
      <p:sp>
        <p:nvSpPr>
          <p:cNvPr id="7" name="QB_5_AN.26_1#067393446.blank?pid=f3e3961a5&amp;color=0,55,96&amp;vpa=13&amp;vtp=1&amp;bbb=1"/>
          <p:cNvSpPr/>
          <p:nvPr/>
        </p:nvSpPr>
        <p:spPr>
          <a:xfrm>
            <a:off x="794226" y="2303780"/>
            <a:ext cx="738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gather</a:t>
            </a:r>
            <a:endParaRPr lang="en-US" altLang="zh-CN" dirty="0"/>
          </a:p>
        </p:txBody>
      </p:sp>
      <p:sp>
        <p:nvSpPr>
          <p:cNvPr id="9" name="QB_5_AN.28_1#067393446.blank?pid=f3e3961a5&amp;color=0,55,96&amp;vpa=14&amp;vtp=1&amp;bbb=1"/>
          <p:cNvSpPr/>
          <p:nvPr/>
        </p:nvSpPr>
        <p:spPr>
          <a:xfrm>
            <a:off x="1841976" y="2735580"/>
            <a:ext cx="38242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（某地或某历史时期的）服装；戏装</a:t>
            </a:r>
            <a:endParaRPr lang="en-US" altLang="zh-CN" dirty="0"/>
          </a:p>
        </p:txBody>
      </p:sp>
      <p:sp>
        <p:nvSpPr>
          <p:cNvPr id="10" name="QB_5_AN.29_1#067393446.blank?pid=f3e3961a5&amp;color=0,55,96&amp;vpa=15&amp;vtp=1&amp;bbb=1"/>
          <p:cNvSpPr/>
          <p:nvPr/>
        </p:nvSpPr>
        <p:spPr>
          <a:xfrm>
            <a:off x="6083776" y="2735580"/>
            <a:ext cx="827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custom</a:t>
            </a:r>
            <a:endParaRPr lang="en-US" altLang="zh-CN" dirty="0"/>
          </a:p>
        </p:txBody>
      </p:sp>
      <p:sp>
        <p:nvSpPr>
          <p:cNvPr id="12" name="QB_5_AN.31_1#067393446.blank?pid=f3e3961a5&amp;color=0,55,96&amp;vpa=16&amp;vtp=1&amp;bbb=1"/>
          <p:cNvSpPr/>
          <p:nvPr/>
        </p:nvSpPr>
        <p:spPr>
          <a:xfrm>
            <a:off x="756126" y="3133725"/>
            <a:ext cx="1157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firecracker</a:t>
            </a:r>
            <a:endParaRPr lang="en-US" altLang="zh-CN" dirty="0"/>
          </a:p>
        </p:txBody>
      </p:sp>
      <p:sp>
        <p:nvSpPr>
          <p:cNvPr id="13" name="QB_5_AN.32_1#067393446.blank?pid=f3e3961a5&amp;color=0,55,96&amp;vpa=17&amp;vtp=1&amp;bbb=1"/>
          <p:cNvSpPr/>
          <p:nvPr/>
        </p:nvSpPr>
        <p:spPr>
          <a:xfrm>
            <a:off x="4064476" y="3133725"/>
            <a:ext cx="954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firework</a:t>
            </a:r>
            <a:endParaRPr lang="en-US" altLang="zh-CN" dirty="0"/>
          </a:p>
        </p:txBody>
      </p:sp>
      <p:sp>
        <p:nvSpPr>
          <p:cNvPr id="14" name="QB_5_BD.33_1#8652f593d?sp=1&amp;pid=f3e3961a5&amp;color=0,55,96&amp;vtp=1&amp;bbb=1&amp;hb=1"/>
          <p:cNvSpPr/>
          <p:nvPr/>
        </p:nvSpPr>
        <p:spPr>
          <a:xfrm>
            <a:off x="502920" y="3577590"/>
            <a:ext cx="10570464" cy="1189355"/>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16.</a:t>
            </a:r>
            <a:r>
              <a:rPr lang="en-US" altLang="zh-CN" sz="1800" i="0">
                <a:solidFill>
                  <a:srgbClr val="003760"/>
                </a:solidFill>
                <a:latin typeface="SimSun" pitchFamily="34" charset="0"/>
                <a:ea typeface="SimSun" pitchFamily="34" charset="-122"/>
                <a:cs typeface="SimSun" pitchFamily="34" charset="-120"/>
              </a:rPr>
              <a:t>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1">
                <a:solidFill>
                  <a:srgbClr val="003760"/>
                </a:solidFill>
                <a:latin typeface="Times New Roman" pitchFamily="34" charset="0"/>
                <a:ea typeface="微软雅黑" pitchFamily="34" charset="-122"/>
                <a:cs typeface="Times New Roman" pitchFamily="34" charset="-120"/>
              </a:rPr>
              <a:t>pl</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______________</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祝贺；恭喜（</a:t>
            </a:r>
            <a:r>
              <a:rPr lang="en-US" altLang="zh-CN" sz="1800" b="0" i="0" dirty="0">
                <a:solidFill>
                  <a:srgbClr val="003760"/>
                </a:solidFill>
                <a:latin typeface="Times New Roman" pitchFamily="34" charset="0"/>
                <a:ea typeface="楷体" pitchFamily="34" charset="-122"/>
                <a:cs typeface="Times New Roman" pitchFamily="34" charset="-120"/>
              </a:rPr>
              <a:t>常用复数形式</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联想</a:t>
            </a:r>
            <a:r>
              <a:rPr lang="en-US" altLang="zh-CN" sz="1800" i="0">
                <a:solidFill>
                  <a:srgbClr val="003760"/>
                </a:solidFill>
                <a:latin typeface="SimSun" pitchFamily="34" charset="0"/>
                <a:ea typeface="SimSun" pitchFamily="34" charset="-122"/>
                <a:cs typeface="SimSun" pitchFamily="34" charset="-120"/>
              </a:rPr>
              <a:t>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vt</a:t>
            </a:r>
            <a:r>
              <a:rPr lang="en-US" altLang="zh-CN" sz="1800" b="0" i="0" dirty="0">
                <a:solidFill>
                  <a:srgbClr val="003760"/>
                </a:solidFill>
                <a:latin typeface="Times New Roman" pitchFamily="34" charset="0"/>
                <a:ea typeface="微软雅黑" pitchFamily="34" charset="-122"/>
                <a:cs typeface="Times New Roman" pitchFamily="34" charset="-120"/>
              </a:rPr>
              <a:t>.向（</a:t>
            </a:r>
            <a:r>
              <a:rPr lang="en-US" altLang="zh-CN" sz="1800" b="0" i="0">
                <a:solidFill>
                  <a:srgbClr val="003760"/>
                </a:solidFill>
                <a:latin typeface="Times New Roman" pitchFamily="34" charset="0"/>
                <a:ea typeface="微软雅黑" pitchFamily="34" charset="-122"/>
                <a:cs typeface="Times New Roman" pitchFamily="34" charset="-120"/>
              </a:rPr>
              <a:t>某人）</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道贺</a:t>
            </a:r>
            <a:r>
              <a:rPr lang="en-US" altLang="zh-CN" sz="1800" b="0" i="0" dirty="0">
                <a:solidFill>
                  <a:srgbClr val="003760"/>
                </a:solidFill>
                <a:latin typeface="Times New Roman" pitchFamily="34" charset="0"/>
                <a:ea typeface="微软雅黑" pitchFamily="34" charset="-122"/>
                <a:cs typeface="Times New Roman" pitchFamily="34" charset="-120"/>
              </a:rPr>
              <a:t>；（因某事）为自己感到自豪</a:t>
            </a:r>
            <a:endParaRPr lang="en-US" altLang="zh-CN" sz="1800" dirty="0"/>
          </a:p>
          <a:p>
            <a:pPr>
              <a:lnSpc>
                <a:spcPts val="3100"/>
              </a:lnSpc>
            </a:pPr>
            <a:r>
              <a:rPr lang="en-US" altLang="zh-CN" i="0">
                <a:solidFill>
                  <a:srgbClr val="003760"/>
                </a:solidFill>
                <a:latin typeface="SimSun" pitchFamily="34" charset="0"/>
                <a:ea typeface="SimSun" pitchFamily="34" charset="-122"/>
                <a:cs typeface="SimSun" pitchFamily="34" charset="-120"/>
              </a:rPr>
              <a:t>____________</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sb</a:t>
            </a:r>
            <a:r>
              <a:rPr lang="en-US" altLang="zh-CN" b="0" i="0">
                <a:solidFill>
                  <a:srgbClr val="003760"/>
                </a:solidFill>
                <a:latin typeface="SimSun" pitchFamily="34" charset="0"/>
                <a:ea typeface="SimSun" pitchFamily="34" charset="-122"/>
                <a:cs typeface="SimSun" pitchFamily="34" charset="-120"/>
              </a:rPr>
              <a:t> </a:t>
            </a:r>
            <a:r>
              <a:rPr lang="en-US" altLang="zh-CN" i="0">
                <a:solidFill>
                  <a:srgbClr val="003760"/>
                </a:solidFill>
                <a:latin typeface="SimSun" pitchFamily="34" charset="0"/>
                <a:ea typeface="SimSun" pitchFamily="34" charset="-122"/>
                <a:cs typeface="SimSun" pitchFamily="34" charset="-120"/>
              </a:rPr>
              <a:t>____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sth为某事向某人祝贺</a:t>
            </a:r>
            <a:endParaRPr lang="en-US" altLang="zh-CN" dirty="0"/>
          </a:p>
        </p:txBody>
      </p:sp>
      <p:sp>
        <p:nvSpPr>
          <p:cNvPr id="15" name="QB_5_AN.34_1#8652f593d.blank?pid=f3e3961a5&amp;color=0,55,96&amp;vpa=18&amp;vtp=1&amp;bbb=1"/>
          <p:cNvSpPr/>
          <p:nvPr/>
        </p:nvSpPr>
        <p:spPr>
          <a:xfrm>
            <a:off x="768826" y="3534410"/>
            <a:ext cx="1487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congratulation</a:t>
            </a:r>
            <a:endParaRPr lang="en-US" altLang="zh-CN" dirty="0"/>
          </a:p>
        </p:txBody>
      </p:sp>
      <p:sp>
        <p:nvSpPr>
          <p:cNvPr id="16" name="QB_5_AN.35_1#8652f593d.blank?pid=f3e3961a5&amp;color=0,55,96&amp;vpa=19&amp;vtp=1&amp;bbb=1"/>
          <p:cNvSpPr/>
          <p:nvPr/>
        </p:nvSpPr>
        <p:spPr>
          <a:xfrm>
            <a:off x="3016726" y="3534410"/>
            <a:ext cx="1576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congratulations</a:t>
            </a:r>
            <a:endParaRPr lang="en-US" altLang="zh-CN" dirty="0"/>
          </a:p>
        </p:txBody>
      </p:sp>
      <p:sp>
        <p:nvSpPr>
          <p:cNvPr id="17" name="QB_5_AN.36_1#8652f593d.blank?pid=f3e3961a5&amp;color=0,55,96&amp;vpa=20&amp;vtp=1&amp;bbb=1"/>
          <p:cNvSpPr/>
          <p:nvPr/>
        </p:nvSpPr>
        <p:spPr>
          <a:xfrm>
            <a:off x="8414225" y="3534410"/>
            <a:ext cx="1296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congratulate</a:t>
            </a:r>
            <a:endParaRPr lang="en-US" altLang="zh-CN" dirty="0"/>
          </a:p>
        </p:txBody>
      </p:sp>
      <p:sp>
        <p:nvSpPr>
          <p:cNvPr id="18" name="QB_5_AN.37_1#8652f593d.blank?pid=f3e3961a5&amp;color=0,55,96&amp;vpa=21&amp;vtp=1&amp;bbb=1"/>
          <p:cNvSpPr/>
          <p:nvPr/>
        </p:nvSpPr>
        <p:spPr>
          <a:xfrm>
            <a:off x="521176" y="4351655"/>
            <a:ext cx="1296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congratulate</a:t>
            </a:r>
            <a:endParaRPr lang="en-US" altLang="zh-CN" dirty="0"/>
          </a:p>
        </p:txBody>
      </p:sp>
      <p:sp>
        <p:nvSpPr>
          <p:cNvPr id="19" name="QB_5_AN.38_1#8652f593d.blank?pid=f3e3961a5&amp;color=0,55,96&amp;vpa=22&amp;vtp=1&amp;bbb=1"/>
          <p:cNvSpPr/>
          <p:nvPr/>
        </p:nvSpPr>
        <p:spPr>
          <a:xfrm>
            <a:off x="2311876" y="4364355"/>
            <a:ext cx="395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on</a:t>
            </a:r>
            <a:endParaRPr lang="en-US" altLang="zh-CN" dirty="0"/>
          </a:p>
        </p:txBody>
      </p:sp>
      <p:sp>
        <p:nvSpPr>
          <p:cNvPr id="20" name="QB_5_BD.39_1#2ac8dfe78?pid=f3e3961a5&amp;color=0,55,96&amp;vtp=1&amp;bbb=1"/>
          <p:cNvSpPr/>
          <p:nvPr/>
        </p:nvSpPr>
        <p:spPr>
          <a:xfrm>
            <a:off x="502920" y="4822190"/>
            <a:ext cx="10570464" cy="1189355"/>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17.</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.魅力；迷人的特征；</a:t>
            </a:r>
            <a:r>
              <a:rPr lang="en-US" altLang="zh-CN" sz="1800" b="0" i="0">
                <a:solidFill>
                  <a:srgbClr val="003760"/>
                </a:solidFill>
                <a:latin typeface="Times New Roman" pitchFamily="34" charset="0"/>
                <a:ea typeface="微软雅黑" pitchFamily="34" charset="-122"/>
                <a:cs typeface="Times New Roman" pitchFamily="34" charset="-120"/>
              </a:rPr>
              <a:t>咒语</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派</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adj</a:t>
            </a:r>
            <a:r>
              <a:rPr lang="en-US" altLang="zh-CN" sz="1800" b="0" i="0" dirty="0">
                <a:solidFill>
                  <a:srgbClr val="003760"/>
                </a:solidFill>
                <a:latin typeface="Times New Roman" pitchFamily="34" charset="0"/>
                <a:ea typeface="微软雅黑" pitchFamily="34" charset="-122"/>
                <a:cs typeface="Times New Roman" pitchFamily="34" charset="-120"/>
              </a:rPr>
              <a:t>.迷人的</a:t>
            </a:r>
            <a:r>
              <a:rPr lang="en-US" altLang="zh-CN" sz="1800" b="0" i="0">
                <a:solidFill>
                  <a:srgbClr val="003760"/>
                </a:solidFill>
                <a:latin typeface="Times New Roman" pitchFamily="34" charset="0"/>
                <a:ea typeface="微软雅黑" pitchFamily="34" charset="-122"/>
                <a:cs typeface="Times New Roman" pitchFamily="34" charset="-120"/>
              </a:rPr>
              <a:t>；有吸引力的</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18.</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.起源；起因；出身</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派①</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.最初的；原先的</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.起初；原来</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③</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.起源；发源</a:t>
            </a:r>
            <a:endParaRPr lang="en-US" altLang="zh-CN" sz="1800" dirty="0"/>
          </a:p>
        </p:txBody>
      </p:sp>
      <p:sp>
        <p:nvSpPr>
          <p:cNvPr id="21" name="QB_5_AN.40_1#2ac8dfe78.blank?pid=f3e3961a5&amp;color=0,55,96&amp;vpa=23&amp;vtp=1&amp;bbb=1"/>
          <p:cNvSpPr/>
          <p:nvPr/>
        </p:nvSpPr>
        <p:spPr>
          <a:xfrm>
            <a:off x="794226" y="4791710"/>
            <a:ext cx="738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charm</a:t>
            </a:r>
            <a:endParaRPr lang="en-US" altLang="zh-CN" dirty="0"/>
          </a:p>
        </p:txBody>
      </p:sp>
      <p:sp>
        <p:nvSpPr>
          <p:cNvPr id="22" name="QB_5_AN.41_1#2ac8dfe78.blank?pid=f3e3961a5&amp;color=0,55,96&amp;vpa=24&amp;vtp=1&amp;bbb=1"/>
          <p:cNvSpPr/>
          <p:nvPr/>
        </p:nvSpPr>
        <p:spPr>
          <a:xfrm>
            <a:off x="4712176" y="4779010"/>
            <a:ext cx="1030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charming</a:t>
            </a:r>
            <a:endParaRPr lang="en-US" altLang="zh-CN" dirty="0"/>
          </a:p>
        </p:txBody>
      </p:sp>
      <p:sp>
        <p:nvSpPr>
          <p:cNvPr id="24" name="QB_5_AN.43_1#2ac8dfe78.blank?pid=f3e3961a5&amp;color=0,55,96&amp;vpa=25&amp;vtp=1&amp;bbb=1"/>
          <p:cNvSpPr/>
          <p:nvPr/>
        </p:nvSpPr>
        <p:spPr>
          <a:xfrm>
            <a:off x="806926" y="5198110"/>
            <a:ext cx="712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origin</a:t>
            </a:r>
            <a:endParaRPr lang="en-US" altLang="zh-CN" dirty="0"/>
          </a:p>
        </p:txBody>
      </p:sp>
      <p:sp>
        <p:nvSpPr>
          <p:cNvPr id="25" name="QB_5_AN.44_1#2ac8dfe78.blank?pid=f3e3961a5&amp;color=0,55,96&amp;vpa=26&amp;vtp=1&amp;bbb=1"/>
          <p:cNvSpPr/>
          <p:nvPr/>
        </p:nvSpPr>
        <p:spPr>
          <a:xfrm>
            <a:off x="4267676" y="5198110"/>
            <a:ext cx="877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original</a:t>
            </a:r>
            <a:endParaRPr lang="en-US" altLang="zh-CN" dirty="0"/>
          </a:p>
        </p:txBody>
      </p:sp>
      <p:sp>
        <p:nvSpPr>
          <p:cNvPr id="26" name="QB_5_AN.45_1#2ac8dfe78.blank?pid=f3e3961a5&amp;color=0,55,96&amp;vpa=27&amp;vtp=1&amp;bbb=1"/>
          <p:cNvSpPr/>
          <p:nvPr/>
        </p:nvSpPr>
        <p:spPr>
          <a:xfrm>
            <a:off x="7614125" y="5198110"/>
            <a:ext cx="1055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originally</a:t>
            </a:r>
            <a:endParaRPr lang="en-US" altLang="zh-CN" dirty="0"/>
          </a:p>
        </p:txBody>
      </p:sp>
      <p:sp>
        <p:nvSpPr>
          <p:cNvPr id="27" name="QB_5_AN.46_1#2ac8dfe78.blank?pid=f3e3961a5&amp;color=0,55,96&amp;vpa=28&amp;vtp=1&amp;bbb=1"/>
          <p:cNvSpPr/>
          <p:nvPr/>
        </p:nvSpPr>
        <p:spPr>
          <a:xfrm>
            <a:off x="508476" y="5596255"/>
            <a:ext cx="979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originate</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2">
                                            <p:bg/>
                                          </p:spTgt>
                                        </p:tgtEl>
                                        <p:attrNameLst>
                                          <p:attrName>style.visibility</p:attrName>
                                        </p:attrNameLst>
                                      </p:cBhvr>
                                      <p:to>
                                        <p:strVal val="visible"/>
                                      </p:to>
                                    </p:set>
                                    <p:animEffect transition="in" filter="fade">
                                      <p:cBhvr>
                                        <p:cTn id="47" dur="500"/>
                                        <p:tgtEl>
                                          <p:spTgt spid="12">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2">
                                            <p:txEl>
                                              <p:pRg st="0" end="0"/>
                                            </p:txEl>
                                          </p:spTgt>
                                        </p:tgtEl>
                                        <p:attrNameLst>
                                          <p:attrName>style.visibility</p:attrName>
                                        </p:attrNameLst>
                                      </p:cBhvr>
                                      <p:to>
                                        <p:strVal val="visible"/>
                                      </p:to>
                                    </p:set>
                                    <p:animEffect transition="in" filter="fade">
                                      <p:cBhvr>
                                        <p:cTn id="50" dur="500"/>
                                        <p:tgtEl>
                                          <p:spTgt spid="12">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3">
                                            <p:bg/>
                                          </p:spTgt>
                                        </p:tgtEl>
                                        <p:attrNameLst>
                                          <p:attrName>style.visibility</p:attrName>
                                        </p:attrNameLst>
                                      </p:cBhvr>
                                      <p:to>
                                        <p:strVal val="visible"/>
                                      </p:to>
                                    </p:set>
                                    <p:animEffect transition="in" filter="fade">
                                      <p:cBhvr>
                                        <p:cTn id="55" dur="500"/>
                                        <p:tgtEl>
                                          <p:spTgt spid="13">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3">
                                            <p:txEl>
                                              <p:pRg st="0" end="0"/>
                                            </p:txEl>
                                          </p:spTgt>
                                        </p:tgtEl>
                                        <p:attrNameLst>
                                          <p:attrName>style.visibility</p:attrName>
                                        </p:attrNameLst>
                                      </p:cBhvr>
                                      <p:to>
                                        <p:strVal val="visible"/>
                                      </p:to>
                                    </p:set>
                                    <p:animEffect transition="in" filter="fade">
                                      <p:cBhvr>
                                        <p:cTn id="58" dur="500"/>
                                        <p:tgtEl>
                                          <p:spTgt spid="13">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5">
                                            <p:bg/>
                                          </p:spTgt>
                                        </p:tgtEl>
                                        <p:attrNameLst>
                                          <p:attrName>style.visibility</p:attrName>
                                        </p:attrNameLst>
                                      </p:cBhvr>
                                      <p:to>
                                        <p:strVal val="visible"/>
                                      </p:to>
                                    </p:set>
                                    <p:animEffect transition="in" filter="fade">
                                      <p:cBhvr>
                                        <p:cTn id="63" dur="500"/>
                                        <p:tgtEl>
                                          <p:spTgt spid="15">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5">
                                            <p:txEl>
                                              <p:pRg st="0" end="0"/>
                                            </p:txEl>
                                          </p:spTgt>
                                        </p:tgtEl>
                                        <p:attrNameLst>
                                          <p:attrName>style.visibility</p:attrName>
                                        </p:attrNameLst>
                                      </p:cBhvr>
                                      <p:to>
                                        <p:strVal val="visible"/>
                                      </p:to>
                                    </p:set>
                                    <p:animEffect transition="in" filter="fade">
                                      <p:cBhvr>
                                        <p:cTn id="66" dur="500"/>
                                        <p:tgtEl>
                                          <p:spTgt spid="15">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6">
                                            <p:bg/>
                                          </p:spTgt>
                                        </p:tgtEl>
                                        <p:attrNameLst>
                                          <p:attrName>style.visibility</p:attrName>
                                        </p:attrNameLst>
                                      </p:cBhvr>
                                      <p:to>
                                        <p:strVal val="visible"/>
                                      </p:to>
                                    </p:set>
                                    <p:animEffect transition="in" filter="fade">
                                      <p:cBhvr>
                                        <p:cTn id="71" dur="500"/>
                                        <p:tgtEl>
                                          <p:spTgt spid="16">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6">
                                            <p:txEl>
                                              <p:pRg st="0" end="0"/>
                                            </p:txEl>
                                          </p:spTgt>
                                        </p:tgtEl>
                                        <p:attrNameLst>
                                          <p:attrName>style.visibility</p:attrName>
                                        </p:attrNameLst>
                                      </p:cBhvr>
                                      <p:to>
                                        <p:strVal val="visible"/>
                                      </p:to>
                                    </p:set>
                                    <p:animEffect transition="in" filter="fade">
                                      <p:cBhvr>
                                        <p:cTn id="74" dur="500"/>
                                        <p:tgtEl>
                                          <p:spTgt spid="16">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7">
                                            <p:bg/>
                                          </p:spTgt>
                                        </p:tgtEl>
                                        <p:attrNameLst>
                                          <p:attrName>style.visibility</p:attrName>
                                        </p:attrNameLst>
                                      </p:cBhvr>
                                      <p:to>
                                        <p:strVal val="visible"/>
                                      </p:to>
                                    </p:set>
                                    <p:animEffect transition="in" filter="fade">
                                      <p:cBhvr>
                                        <p:cTn id="79" dur="500"/>
                                        <p:tgtEl>
                                          <p:spTgt spid="17">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7">
                                            <p:txEl>
                                              <p:pRg st="0" end="0"/>
                                            </p:txEl>
                                          </p:spTgt>
                                        </p:tgtEl>
                                        <p:attrNameLst>
                                          <p:attrName>style.visibility</p:attrName>
                                        </p:attrNameLst>
                                      </p:cBhvr>
                                      <p:to>
                                        <p:strVal val="visible"/>
                                      </p:to>
                                    </p:set>
                                    <p:animEffect transition="in" filter="fade">
                                      <p:cBhvr>
                                        <p:cTn id="82" dur="500"/>
                                        <p:tgtEl>
                                          <p:spTgt spid="17">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8">
                                            <p:bg/>
                                          </p:spTgt>
                                        </p:tgtEl>
                                        <p:attrNameLst>
                                          <p:attrName>style.visibility</p:attrName>
                                        </p:attrNameLst>
                                      </p:cBhvr>
                                      <p:to>
                                        <p:strVal val="visible"/>
                                      </p:to>
                                    </p:set>
                                    <p:animEffect transition="in" filter="fade">
                                      <p:cBhvr>
                                        <p:cTn id="87" dur="500"/>
                                        <p:tgtEl>
                                          <p:spTgt spid="18">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8">
                                            <p:txEl>
                                              <p:pRg st="0" end="0"/>
                                            </p:txEl>
                                          </p:spTgt>
                                        </p:tgtEl>
                                        <p:attrNameLst>
                                          <p:attrName>style.visibility</p:attrName>
                                        </p:attrNameLst>
                                      </p:cBhvr>
                                      <p:to>
                                        <p:strVal val="visible"/>
                                      </p:to>
                                    </p:set>
                                    <p:animEffect transition="in" filter="fade">
                                      <p:cBhvr>
                                        <p:cTn id="90" dur="500"/>
                                        <p:tgtEl>
                                          <p:spTgt spid="18">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9">
                                            <p:bg/>
                                          </p:spTgt>
                                        </p:tgtEl>
                                        <p:attrNameLst>
                                          <p:attrName>style.visibility</p:attrName>
                                        </p:attrNameLst>
                                      </p:cBhvr>
                                      <p:to>
                                        <p:strVal val="visible"/>
                                      </p:to>
                                    </p:set>
                                    <p:animEffect transition="in" filter="fade">
                                      <p:cBhvr>
                                        <p:cTn id="95" dur="500"/>
                                        <p:tgtEl>
                                          <p:spTgt spid="19">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9">
                                            <p:txEl>
                                              <p:pRg st="0" end="0"/>
                                            </p:txEl>
                                          </p:spTgt>
                                        </p:tgtEl>
                                        <p:attrNameLst>
                                          <p:attrName>style.visibility</p:attrName>
                                        </p:attrNameLst>
                                      </p:cBhvr>
                                      <p:to>
                                        <p:strVal val="visible"/>
                                      </p:to>
                                    </p:set>
                                    <p:animEffect transition="in" filter="fade">
                                      <p:cBhvr>
                                        <p:cTn id="98" dur="500"/>
                                        <p:tgtEl>
                                          <p:spTgt spid="19">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21">
                                            <p:bg/>
                                          </p:spTgt>
                                        </p:tgtEl>
                                        <p:attrNameLst>
                                          <p:attrName>style.visibility</p:attrName>
                                        </p:attrNameLst>
                                      </p:cBhvr>
                                      <p:to>
                                        <p:strVal val="visible"/>
                                      </p:to>
                                    </p:set>
                                    <p:animEffect transition="in" filter="fade">
                                      <p:cBhvr>
                                        <p:cTn id="103" dur="500"/>
                                        <p:tgtEl>
                                          <p:spTgt spid="21">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21">
                                            <p:txEl>
                                              <p:pRg st="0" end="0"/>
                                            </p:txEl>
                                          </p:spTgt>
                                        </p:tgtEl>
                                        <p:attrNameLst>
                                          <p:attrName>style.visibility</p:attrName>
                                        </p:attrNameLst>
                                      </p:cBhvr>
                                      <p:to>
                                        <p:strVal val="visible"/>
                                      </p:to>
                                    </p:set>
                                    <p:animEffect transition="in" filter="fade">
                                      <p:cBhvr>
                                        <p:cTn id="106" dur="500"/>
                                        <p:tgtEl>
                                          <p:spTgt spid="21">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2">
                                            <p:bg/>
                                          </p:spTgt>
                                        </p:tgtEl>
                                        <p:attrNameLst>
                                          <p:attrName>style.visibility</p:attrName>
                                        </p:attrNameLst>
                                      </p:cBhvr>
                                      <p:to>
                                        <p:strVal val="visible"/>
                                      </p:to>
                                    </p:set>
                                    <p:animEffect transition="in" filter="fade">
                                      <p:cBhvr>
                                        <p:cTn id="111" dur="500"/>
                                        <p:tgtEl>
                                          <p:spTgt spid="22">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2">
                                            <p:txEl>
                                              <p:pRg st="0" end="0"/>
                                            </p:txEl>
                                          </p:spTgt>
                                        </p:tgtEl>
                                        <p:attrNameLst>
                                          <p:attrName>style.visibility</p:attrName>
                                        </p:attrNameLst>
                                      </p:cBhvr>
                                      <p:to>
                                        <p:strVal val="visible"/>
                                      </p:to>
                                    </p:set>
                                    <p:animEffect transition="in" filter="fade">
                                      <p:cBhvr>
                                        <p:cTn id="114" dur="500"/>
                                        <p:tgtEl>
                                          <p:spTgt spid="22">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4">
                                            <p:bg/>
                                          </p:spTgt>
                                        </p:tgtEl>
                                        <p:attrNameLst>
                                          <p:attrName>style.visibility</p:attrName>
                                        </p:attrNameLst>
                                      </p:cBhvr>
                                      <p:to>
                                        <p:strVal val="visible"/>
                                      </p:to>
                                    </p:set>
                                    <p:animEffect transition="in" filter="fade">
                                      <p:cBhvr>
                                        <p:cTn id="119" dur="500"/>
                                        <p:tgtEl>
                                          <p:spTgt spid="24">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4">
                                            <p:txEl>
                                              <p:pRg st="0" end="0"/>
                                            </p:txEl>
                                          </p:spTgt>
                                        </p:tgtEl>
                                        <p:attrNameLst>
                                          <p:attrName>style.visibility</p:attrName>
                                        </p:attrNameLst>
                                      </p:cBhvr>
                                      <p:to>
                                        <p:strVal val="visible"/>
                                      </p:to>
                                    </p:set>
                                    <p:animEffect transition="in" filter="fade">
                                      <p:cBhvr>
                                        <p:cTn id="122" dur="500"/>
                                        <p:tgtEl>
                                          <p:spTgt spid="24">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5">
                                            <p:bg/>
                                          </p:spTgt>
                                        </p:tgtEl>
                                        <p:attrNameLst>
                                          <p:attrName>style.visibility</p:attrName>
                                        </p:attrNameLst>
                                      </p:cBhvr>
                                      <p:to>
                                        <p:strVal val="visible"/>
                                      </p:to>
                                    </p:set>
                                    <p:animEffect transition="in" filter="fade">
                                      <p:cBhvr>
                                        <p:cTn id="127" dur="500"/>
                                        <p:tgtEl>
                                          <p:spTgt spid="25">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5">
                                            <p:txEl>
                                              <p:pRg st="0" end="0"/>
                                            </p:txEl>
                                          </p:spTgt>
                                        </p:tgtEl>
                                        <p:attrNameLst>
                                          <p:attrName>style.visibility</p:attrName>
                                        </p:attrNameLst>
                                      </p:cBhvr>
                                      <p:to>
                                        <p:strVal val="visible"/>
                                      </p:to>
                                    </p:set>
                                    <p:animEffect transition="in" filter="fade">
                                      <p:cBhvr>
                                        <p:cTn id="130" dur="500"/>
                                        <p:tgtEl>
                                          <p:spTgt spid="25">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6">
                                            <p:bg/>
                                          </p:spTgt>
                                        </p:tgtEl>
                                        <p:attrNameLst>
                                          <p:attrName>style.visibility</p:attrName>
                                        </p:attrNameLst>
                                      </p:cBhvr>
                                      <p:to>
                                        <p:strVal val="visible"/>
                                      </p:to>
                                    </p:set>
                                    <p:animEffect transition="in" filter="fade">
                                      <p:cBhvr>
                                        <p:cTn id="135" dur="500"/>
                                        <p:tgtEl>
                                          <p:spTgt spid="26">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6">
                                            <p:txEl>
                                              <p:pRg st="0" end="0"/>
                                            </p:txEl>
                                          </p:spTgt>
                                        </p:tgtEl>
                                        <p:attrNameLst>
                                          <p:attrName>style.visibility</p:attrName>
                                        </p:attrNameLst>
                                      </p:cBhvr>
                                      <p:to>
                                        <p:strVal val="visible"/>
                                      </p:to>
                                    </p:set>
                                    <p:animEffect transition="in" filter="fade">
                                      <p:cBhvr>
                                        <p:cTn id="138" dur="500"/>
                                        <p:tgtEl>
                                          <p:spTgt spid="26">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7">
                                            <p:bg/>
                                          </p:spTgt>
                                        </p:tgtEl>
                                        <p:attrNameLst>
                                          <p:attrName>style.visibility</p:attrName>
                                        </p:attrNameLst>
                                      </p:cBhvr>
                                      <p:to>
                                        <p:strVal val="visible"/>
                                      </p:to>
                                    </p:set>
                                    <p:animEffect transition="in" filter="fade">
                                      <p:cBhvr>
                                        <p:cTn id="143" dur="500"/>
                                        <p:tgtEl>
                                          <p:spTgt spid="27">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7">
                                            <p:txEl>
                                              <p:pRg st="0" end="0"/>
                                            </p:txEl>
                                          </p:spTgt>
                                        </p:tgtEl>
                                        <p:attrNameLst>
                                          <p:attrName>style.visibility</p:attrName>
                                        </p:attrNameLst>
                                      </p:cBhvr>
                                      <p:to>
                                        <p:strVal val="visible"/>
                                      </p:to>
                                    </p:set>
                                    <p:animEffect transition="in" filter="fade">
                                      <p:cBhvr>
                                        <p:cTn id="146" dur="500"/>
                                        <p:tgtEl>
                                          <p:spTgt spid="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P spid="10" grpId="0" build="p" animBg="1"/>
      <p:bldP spid="12" grpId="0" build="p" animBg="1"/>
      <p:bldP spid="13" grpId="0" build="p" animBg="1"/>
      <p:bldP spid="15" grpId="0" build="p" animBg="1"/>
      <p:bldP spid="16" grpId="0" build="p" animBg="1"/>
      <p:bldP spid="17" grpId="0" build="p" animBg="1"/>
      <p:bldP spid="18" grpId="0" build="p" animBg="1"/>
      <p:bldP spid="19" grpId="0" build="p" animBg="1"/>
      <p:bldP spid="21" grpId="0" build="p" animBg="1"/>
      <p:bldP spid="22" grpId="0" build="p" animBg="1"/>
      <p:bldP spid="24" grpId="0" build="p" animBg="1"/>
      <p:bldP spid="25" grpId="0" build="p" animBg="1"/>
      <p:bldP spid="26" grpId="0" build="p" animBg="1"/>
      <p:bldP spid="27"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p:sp>
        <p:nvSpPr>
          <p:cNvPr id="2" name="QB_5_BD.47_1#0abc55cbe?pid=f3e3961a5&amp;color=0,55,96&amp;vtp=1&amp;bt=1&amp;bbb=1"/>
          <p:cNvSpPr/>
          <p:nvPr/>
        </p:nvSpPr>
        <p:spPr>
          <a:xfrm>
            <a:off x="502920" y="1508759"/>
            <a:ext cx="10570464" cy="4821555"/>
          </a:xfrm>
          <a:prstGeom prst="rect">
            <a:avLst/>
          </a:prstGeom>
          <a:noFill/>
          <a:ln/>
        </p:spPr>
        <p:txBody>
          <a:bodyPr wrap="none" lIns="0" tIns="0" rIns="0" bIns="0" rtlCol="0" anchor="t"/>
          <a:lstStyle/>
          <a:p>
            <a:pPr algn="l">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19.</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.宗教；</a:t>
            </a:r>
            <a:r>
              <a:rPr lang="en-US" altLang="zh-CN" sz="1800" b="0" i="0">
                <a:solidFill>
                  <a:srgbClr val="003760"/>
                </a:solidFill>
                <a:latin typeface="Times New Roman" pitchFamily="34" charset="0"/>
                <a:ea typeface="微软雅黑" pitchFamily="34" charset="-122"/>
                <a:cs typeface="Times New Roman" pitchFamily="34" charset="-120"/>
              </a:rPr>
              <a:t>宗教信仰</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派</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adj</a:t>
            </a:r>
            <a:r>
              <a:rPr lang="en-US" altLang="zh-CN" sz="1800" b="0" i="0" dirty="0">
                <a:solidFill>
                  <a:srgbClr val="003760"/>
                </a:solidFill>
                <a:latin typeface="Times New Roman" pitchFamily="34" charset="0"/>
                <a:ea typeface="微软雅黑" pitchFamily="34" charset="-122"/>
                <a:cs typeface="Times New Roman" pitchFamily="34" charset="-120"/>
              </a:rPr>
              <a:t>.宗教的</a:t>
            </a:r>
            <a:r>
              <a:rPr lang="en-US" altLang="zh-CN" sz="1800" b="0" i="0">
                <a:solidFill>
                  <a:srgbClr val="003760"/>
                </a:solidFill>
                <a:latin typeface="Times New Roman" pitchFamily="34" charset="0"/>
                <a:ea typeface="微软雅黑" pitchFamily="34" charset="-122"/>
                <a:cs typeface="Times New Roman" pitchFamily="34" charset="-120"/>
              </a:rPr>
              <a:t>；笃信宗教的</a:t>
            </a: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20.</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.高兴；喜悦</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派</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.高兴的；快乐的</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.农业；农艺</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派</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.农业（劳动/生产）</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22.</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.装饰；装潢</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派</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.装饰；装潢；装饰品</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23.</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.有重大意义的；显著的</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反义</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.微不足道的</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派</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.意义；重</a:t>
            </a: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要性</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24.</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.商业（化）的；以获利为目的的</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派①commercialise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________________________</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a:t>
            </a: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commercialisation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25.</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pl</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）媒介；手段；方法</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.中等的；中号的</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拓</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展①</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社交媒体</a:t>
            </a: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 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大众传播媒介</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26.</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.信仰；信心；信任</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联想①</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.相信；认为</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.可相信的；可信任的</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③</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.难以置信的</a:t>
            </a:r>
            <a:endParaRPr lang="en-US" altLang="zh-CN" sz="1800" dirty="0"/>
          </a:p>
        </p:txBody>
      </p:sp>
      <p:sp>
        <p:nvSpPr>
          <p:cNvPr id="3" name="QB_5_AN.48_1#0abc55cbe.blank?pid=f3e3961a5&amp;color=0,55,96&amp;vpa=29&amp;vtp=1&amp;bbb=1"/>
          <p:cNvSpPr/>
          <p:nvPr/>
        </p:nvSpPr>
        <p:spPr>
          <a:xfrm>
            <a:off x="781526" y="1463864"/>
            <a:ext cx="877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religion</a:t>
            </a:r>
            <a:endParaRPr lang="en-US" altLang="zh-CN" dirty="0"/>
          </a:p>
        </p:txBody>
      </p:sp>
      <p:sp>
        <p:nvSpPr>
          <p:cNvPr id="4" name="QB_5_AN.49_1#0abc55cbe.blank?pid=f3e3961a5&amp;color=0,55,96&amp;vpa=30&amp;vtp=1&amp;bbb=1"/>
          <p:cNvSpPr/>
          <p:nvPr/>
        </p:nvSpPr>
        <p:spPr>
          <a:xfrm>
            <a:off x="3937476" y="1463864"/>
            <a:ext cx="966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religious</a:t>
            </a:r>
            <a:endParaRPr lang="en-US" altLang="zh-CN" dirty="0"/>
          </a:p>
        </p:txBody>
      </p:sp>
      <p:sp>
        <p:nvSpPr>
          <p:cNvPr id="6" name="QB_5_AN.51_1#0abc55cbe.blank?pid=f3e3961a5&amp;color=0,55,96&amp;vpa=31&amp;vtp=1&amp;bbb=1"/>
          <p:cNvSpPr/>
          <p:nvPr/>
        </p:nvSpPr>
        <p:spPr>
          <a:xfrm>
            <a:off x="768826" y="1870265"/>
            <a:ext cx="458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joy</a:t>
            </a:r>
            <a:endParaRPr lang="en-US" altLang="zh-CN" dirty="0"/>
          </a:p>
        </p:txBody>
      </p:sp>
      <p:sp>
        <p:nvSpPr>
          <p:cNvPr id="7" name="QB_5_AN.52_1#0abc55cbe.blank?pid=f3e3961a5&amp;color=0,55,96&amp;vpa=32&amp;vtp=1&amp;bbb=1"/>
          <p:cNvSpPr/>
          <p:nvPr/>
        </p:nvSpPr>
        <p:spPr>
          <a:xfrm>
            <a:off x="3035776" y="1870265"/>
            <a:ext cx="712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joyful</a:t>
            </a:r>
            <a:endParaRPr lang="en-US" altLang="zh-CN" dirty="0"/>
          </a:p>
        </p:txBody>
      </p:sp>
      <p:sp>
        <p:nvSpPr>
          <p:cNvPr id="9" name="QB_5_AN.54_1#0abc55cbe.blank?pid=f3e3961a5&amp;color=0,55,96&amp;vpa=33&amp;vtp=1&amp;bbb=1"/>
          <p:cNvSpPr/>
          <p:nvPr/>
        </p:nvSpPr>
        <p:spPr>
          <a:xfrm>
            <a:off x="756126" y="2276664"/>
            <a:ext cx="1157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agriculture</a:t>
            </a:r>
            <a:endParaRPr lang="en-US" altLang="zh-CN" dirty="0"/>
          </a:p>
        </p:txBody>
      </p:sp>
      <p:sp>
        <p:nvSpPr>
          <p:cNvPr id="10" name="QB_5_AN.55_1#0abc55cbe.blank?pid=f3e3961a5&amp;color=0,55,96&amp;vpa=34&amp;vtp=1&amp;bbb=1"/>
          <p:cNvSpPr/>
          <p:nvPr/>
        </p:nvSpPr>
        <p:spPr>
          <a:xfrm>
            <a:off x="3696176" y="2276664"/>
            <a:ext cx="1220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agricultural</a:t>
            </a:r>
            <a:endParaRPr lang="en-US" altLang="zh-CN" dirty="0"/>
          </a:p>
        </p:txBody>
      </p:sp>
      <p:sp>
        <p:nvSpPr>
          <p:cNvPr id="12" name="QB_5_AN.57_1#0abc55cbe.blank?pid=f3e3961a5&amp;color=0,55,96&amp;vpa=35&amp;vtp=1&amp;bbb=1"/>
          <p:cNvSpPr/>
          <p:nvPr/>
        </p:nvSpPr>
        <p:spPr>
          <a:xfrm>
            <a:off x="806926" y="2695765"/>
            <a:ext cx="941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decorate</a:t>
            </a:r>
            <a:endParaRPr lang="en-US" altLang="zh-CN" dirty="0"/>
          </a:p>
        </p:txBody>
      </p:sp>
      <p:sp>
        <p:nvSpPr>
          <p:cNvPr id="13" name="QB_5_AN.58_1#0abc55cbe.blank?pid=f3e3961a5&amp;color=0,55,96&amp;vpa=36&amp;vtp=1&amp;bbb=1"/>
          <p:cNvSpPr/>
          <p:nvPr/>
        </p:nvSpPr>
        <p:spPr>
          <a:xfrm>
            <a:off x="3619976" y="2695765"/>
            <a:ext cx="1131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decoration</a:t>
            </a:r>
            <a:endParaRPr lang="en-US" altLang="zh-CN" dirty="0"/>
          </a:p>
        </p:txBody>
      </p:sp>
      <p:sp>
        <p:nvSpPr>
          <p:cNvPr id="15" name="QB_5_AN.60_1#0abc55cbe.blank?pid=f3e3961a5&amp;color=0,55,96&amp;vpa=37&amp;vtp=1&amp;bbb=1"/>
          <p:cNvSpPr/>
          <p:nvPr/>
        </p:nvSpPr>
        <p:spPr>
          <a:xfrm>
            <a:off x="768826" y="3089464"/>
            <a:ext cx="1131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significant</a:t>
            </a:r>
            <a:endParaRPr lang="en-US" altLang="zh-CN" dirty="0"/>
          </a:p>
        </p:txBody>
      </p:sp>
      <p:sp>
        <p:nvSpPr>
          <p:cNvPr id="16" name="QB_5_AN.61_1#0abc55cbe.blank?pid=f3e3961a5&amp;color=0,55,96&amp;vpa=38&amp;vtp=1&amp;bbb=1"/>
          <p:cNvSpPr/>
          <p:nvPr/>
        </p:nvSpPr>
        <p:spPr>
          <a:xfrm>
            <a:off x="5258276" y="3089464"/>
            <a:ext cx="1309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insignificant</a:t>
            </a:r>
            <a:endParaRPr lang="en-US" altLang="zh-CN" dirty="0"/>
          </a:p>
        </p:txBody>
      </p:sp>
      <p:sp>
        <p:nvSpPr>
          <p:cNvPr id="17" name="QB_5_AN.62_1#0abc55cbe.blank?pid=f3e3961a5&amp;color=0,55,96&amp;vpa=39&amp;vtp=1&amp;bbb=1"/>
          <p:cNvSpPr/>
          <p:nvPr/>
        </p:nvSpPr>
        <p:spPr>
          <a:xfrm>
            <a:off x="8541225" y="3089464"/>
            <a:ext cx="1271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significance</a:t>
            </a:r>
            <a:endParaRPr lang="en-US" altLang="zh-CN" dirty="0"/>
          </a:p>
        </p:txBody>
      </p:sp>
      <p:sp>
        <p:nvSpPr>
          <p:cNvPr id="19" name="QB_5_AN.64_1#0abc55cbe.blank?pid=f3e3961a5&amp;color=0,55,96&amp;vpa=40&amp;vtp=1&amp;bbb=1"/>
          <p:cNvSpPr/>
          <p:nvPr/>
        </p:nvSpPr>
        <p:spPr>
          <a:xfrm>
            <a:off x="768826" y="3914964"/>
            <a:ext cx="1246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commercial</a:t>
            </a:r>
            <a:endParaRPr lang="en-US" altLang="zh-CN" dirty="0"/>
          </a:p>
        </p:txBody>
      </p:sp>
      <p:sp>
        <p:nvSpPr>
          <p:cNvPr id="20" name="QB_5_AN.65_1#0abc55cbe.blank?pid=f3e3961a5&amp;color=0,55,96&amp;vpa=41&amp;vtp=1&amp;bbb=1"/>
          <p:cNvSpPr/>
          <p:nvPr/>
        </p:nvSpPr>
        <p:spPr>
          <a:xfrm>
            <a:off x="7957025" y="3914964"/>
            <a:ext cx="26812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使商业化；利用</a:t>
            </a:r>
            <a:r>
              <a:rPr lang="en-US" altLang="zh-CN" b="0" i="0" dirty="0">
                <a:solidFill>
                  <a:srgbClr val="FF0000"/>
                </a:solidFill>
                <a:latin typeface="SimSun" panose="02010600030101010101" pitchFamily="2" charset="-122"/>
                <a:ea typeface="微软雅黑" pitchFamily="34" charset="-122"/>
                <a:cs typeface="Times New Roman" pitchFamily="34" charset="-120"/>
              </a:rPr>
              <a:t>……</a:t>
            </a:r>
            <a:r>
              <a:rPr lang="en-US" altLang="zh-CN" b="0" i="0" dirty="0">
                <a:solidFill>
                  <a:srgbClr val="FF0000"/>
                </a:solidFill>
                <a:latin typeface="Times New Roman" pitchFamily="34" charset="0"/>
                <a:ea typeface="微软雅黑" pitchFamily="34" charset="-122"/>
                <a:cs typeface="Times New Roman" pitchFamily="34" charset="-120"/>
              </a:rPr>
              <a:t>牟利</a:t>
            </a:r>
            <a:endParaRPr lang="en-US" altLang="zh-CN" dirty="0"/>
          </a:p>
        </p:txBody>
      </p:sp>
      <p:sp>
        <p:nvSpPr>
          <p:cNvPr id="21" name="QB_5_AN.66_1#0abc55cbe.blank?pid=f3e3961a5&amp;color=0,55,96&amp;vpa=42&amp;vtp=1&amp;bbb=1"/>
          <p:cNvSpPr/>
          <p:nvPr/>
        </p:nvSpPr>
        <p:spPr>
          <a:xfrm>
            <a:off x="2483326" y="4321365"/>
            <a:ext cx="8524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商业化</a:t>
            </a:r>
            <a:endParaRPr lang="en-US" altLang="zh-CN" dirty="0"/>
          </a:p>
        </p:txBody>
      </p:sp>
      <p:sp>
        <p:nvSpPr>
          <p:cNvPr id="23" name="QB_5_AN.68_1#0abc55cbe.blank?pid=f3e3961a5&amp;color=0,55,96&amp;vpa=43&amp;vtp=1&amp;bbb=1"/>
          <p:cNvSpPr/>
          <p:nvPr/>
        </p:nvSpPr>
        <p:spPr>
          <a:xfrm>
            <a:off x="768826" y="4727764"/>
            <a:ext cx="915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medium</a:t>
            </a:r>
            <a:endParaRPr lang="en-US" altLang="zh-CN" dirty="0"/>
          </a:p>
        </p:txBody>
      </p:sp>
      <p:sp>
        <p:nvSpPr>
          <p:cNvPr id="24" name="QB_5_AN.69_1#0abc55cbe.blank?pid=f3e3961a5&amp;color=0,55,96&amp;vpa=44&amp;vtp=1&amp;bbb=1"/>
          <p:cNvSpPr/>
          <p:nvPr/>
        </p:nvSpPr>
        <p:spPr>
          <a:xfrm>
            <a:off x="2470626" y="4727764"/>
            <a:ext cx="725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media</a:t>
            </a:r>
            <a:endParaRPr lang="en-US" altLang="zh-CN" dirty="0"/>
          </a:p>
        </p:txBody>
      </p:sp>
      <p:sp>
        <p:nvSpPr>
          <p:cNvPr id="25" name="QB_5_AN.70_1#0abc55cbe.blank?pid=f3e3961a5&amp;color=0,55,96&amp;vpa=45&amp;vtp=1&amp;bbb=1"/>
          <p:cNvSpPr/>
          <p:nvPr/>
        </p:nvSpPr>
        <p:spPr>
          <a:xfrm>
            <a:off x="8255475" y="4727764"/>
            <a:ext cx="700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social</a:t>
            </a:r>
            <a:endParaRPr lang="en-US" altLang="zh-CN" dirty="0"/>
          </a:p>
        </p:txBody>
      </p:sp>
      <p:sp>
        <p:nvSpPr>
          <p:cNvPr id="26" name="QB_5_AN.71_1#0abc55cbe.blank?pid=f3e3961a5&amp;color=0,55,96&amp;vpa=46&amp;vtp=1&amp;bbb=1"/>
          <p:cNvSpPr/>
          <p:nvPr/>
        </p:nvSpPr>
        <p:spPr>
          <a:xfrm>
            <a:off x="9106375" y="4727764"/>
            <a:ext cx="725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media</a:t>
            </a:r>
            <a:endParaRPr lang="en-US" altLang="zh-CN" dirty="0"/>
          </a:p>
        </p:txBody>
      </p:sp>
      <p:sp>
        <p:nvSpPr>
          <p:cNvPr id="27" name="QB_5_AN.72_1#0abc55cbe.blank?pid=f3e3961a5&amp;color=0,55,96&amp;vpa=47&amp;vtp=1&amp;bbb=1"/>
          <p:cNvSpPr/>
          <p:nvPr/>
        </p:nvSpPr>
        <p:spPr>
          <a:xfrm>
            <a:off x="711676" y="5134165"/>
            <a:ext cx="446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the</a:t>
            </a:r>
            <a:endParaRPr lang="en-US" altLang="zh-CN" dirty="0"/>
          </a:p>
        </p:txBody>
      </p:sp>
      <p:sp>
        <p:nvSpPr>
          <p:cNvPr id="28" name="QB_5_AN.73_1#0abc55cbe.blank?pid=f3e3961a5&amp;color=0,55,96&amp;vpa=48&amp;vtp=1&amp;bbb=1"/>
          <p:cNvSpPr/>
          <p:nvPr/>
        </p:nvSpPr>
        <p:spPr>
          <a:xfrm>
            <a:off x="1321276" y="5134165"/>
            <a:ext cx="725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media</a:t>
            </a:r>
            <a:endParaRPr lang="en-US" altLang="zh-CN" dirty="0"/>
          </a:p>
        </p:txBody>
      </p:sp>
      <p:sp>
        <p:nvSpPr>
          <p:cNvPr id="30" name="QB_5_AN.75_1#0abc55cbe.blank?pid=f3e3961a5&amp;color=0,55,96&amp;vpa=49&amp;vtp=1&amp;bbb=1"/>
          <p:cNvSpPr/>
          <p:nvPr/>
        </p:nvSpPr>
        <p:spPr>
          <a:xfrm>
            <a:off x="768826" y="5540564"/>
            <a:ext cx="687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belief</a:t>
            </a:r>
            <a:endParaRPr lang="en-US" altLang="zh-CN" dirty="0"/>
          </a:p>
        </p:txBody>
      </p:sp>
      <p:sp>
        <p:nvSpPr>
          <p:cNvPr id="31" name="QB_5_AN.76_1#0abc55cbe.blank?pid=f3e3961a5&amp;color=0,55,96&amp;vpa=50&amp;vtp=1&amp;bbb=1"/>
          <p:cNvSpPr/>
          <p:nvPr/>
        </p:nvSpPr>
        <p:spPr>
          <a:xfrm>
            <a:off x="4407376" y="5540564"/>
            <a:ext cx="827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believe</a:t>
            </a:r>
            <a:endParaRPr lang="en-US" altLang="zh-CN" dirty="0"/>
          </a:p>
        </p:txBody>
      </p:sp>
      <p:sp>
        <p:nvSpPr>
          <p:cNvPr id="32" name="QB_5_AN.77_1#0abc55cbe.blank?pid=f3e3961a5&amp;color=0,55,96&amp;vpa=51&amp;vtp=1&amp;bbb=1"/>
          <p:cNvSpPr/>
          <p:nvPr/>
        </p:nvSpPr>
        <p:spPr>
          <a:xfrm>
            <a:off x="7118825" y="5540564"/>
            <a:ext cx="1106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believable</a:t>
            </a:r>
            <a:endParaRPr lang="en-US" altLang="zh-CN" dirty="0"/>
          </a:p>
        </p:txBody>
      </p:sp>
      <p:sp>
        <p:nvSpPr>
          <p:cNvPr id="33" name="QB_5_AN.78_1#0abc55cbe.blank?pid=f3e3961a5&amp;color=0,55,96&amp;vpa=52&amp;vtp=1&amp;bbb=1"/>
          <p:cNvSpPr/>
          <p:nvPr/>
        </p:nvSpPr>
        <p:spPr>
          <a:xfrm>
            <a:off x="724376" y="5935916"/>
            <a:ext cx="1335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unbelievable</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7">
                                            <p:bg/>
                                          </p:spTgt>
                                        </p:tgtEl>
                                        <p:attrNameLst>
                                          <p:attrName>style.visibility</p:attrName>
                                        </p:attrNameLst>
                                      </p:cBhvr>
                                      <p:to>
                                        <p:strVal val="visible"/>
                                      </p:to>
                                    </p:set>
                                    <p:animEffect transition="in" filter="fade">
                                      <p:cBhvr>
                                        <p:cTn id="87" dur="500"/>
                                        <p:tgtEl>
                                          <p:spTgt spid="17">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7">
                                            <p:txEl>
                                              <p:pRg st="0" end="0"/>
                                            </p:txEl>
                                          </p:spTgt>
                                        </p:tgtEl>
                                        <p:attrNameLst>
                                          <p:attrName>style.visibility</p:attrName>
                                        </p:attrNameLst>
                                      </p:cBhvr>
                                      <p:to>
                                        <p:strVal val="visible"/>
                                      </p:to>
                                    </p:set>
                                    <p:animEffect transition="in" filter="fade">
                                      <p:cBhvr>
                                        <p:cTn id="90" dur="500"/>
                                        <p:tgtEl>
                                          <p:spTgt spid="17">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9">
                                            <p:bg/>
                                          </p:spTgt>
                                        </p:tgtEl>
                                        <p:attrNameLst>
                                          <p:attrName>style.visibility</p:attrName>
                                        </p:attrNameLst>
                                      </p:cBhvr>
                                      <p:to>
                                        <p:strVal val="visible"/>
                                      </p:to>
                                    </p:set>
                                    <p:animEffect transition="in" filter="fade">
                                      <p:cBhvr>
                                        <p:cTn id="95" dur="500"/>
                                        <p:tgtEl>
                                          <p:spTgt spid="19">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9">
                                            <p:txEl>
                                              <p:pRg st="0" end="0"/>
                                            </p:txEl>
                                          </p:spTgt>
                                        </p:tgtEl>
                                        <p:attrNameLst>
                                          <p:attrName>style.visibility</p:attrName>
                                        </p:attrNameLst>
                                      </p:cBhvr>
                                      <p:to>
                                        <p:strVal val="visible"/>
                                      </p:to>
                                    </p:set>
                                    <p:animEffect transition="in" filter="fade">
                                      <p:cBhvr>
                                        <p:cTn id="98" dur="500"/>
                                        <p:tgtEl>
                                          <p:spTgt spid="19">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20">
                                            <p:bg/>
                                          </p:spTgt>
                                        </p:tgtEl>
                                        <p:attrNameLst>
                                          <p:attrName>style.visibility</p:attrName>
                                        </p:attrNameLst>
                                      </p:cBhvr>
                                      <p:to>
                                        <p:strVal val="visible"/>
                                      </p:to>
                                    </p:set>
                                    <p:animEffect transition="in" filter="fade">
                                      <p:cBhvr>
                                        <p:cTn id="103" dur="500"/>
                                        <p:tgtEl>
                                          <p:spTgt spid="20">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20">
                                            <p:txEl>
                                              <p:pRg st="0" end="0"/>
                                            </p:txEl>
                                          </p:spTgt>
                                        </p:tgtEl>
                                        <p:attrNameLst>
                                          <p:attrName>style.visibility</p:attrName>
                                        </p:attrNameLst>
                                      </p:cBhvr>
                                      <p:to>
                                        <p:strVal val="visible"/>
                                      </p:to>
                                    </p:set>
                                    <p:animEffect transition="in" filter="fade">
                                      <p:cBhvr>
                                        <p:cTn id="106" dur="500"/>
                                        <p:tgtEl>
                                          <p:spTgt spid="20">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1">
                                            <p:bg/>
                                          </p:spTgt>
                                        </p:tgtEl>
                                        <p:attrNameLst>
                                          <p:attrName>style.visibility</p:attrName>
                                        </p:attrNameLst>
                                      </p:cBhvr>
                                      <p:to>
                                        <p:strVal val="visible"/>
                                      </p:to>
                                    </p:set>
                                    <p:animEffect transition="in" filter="fade">
                                      <p:cBhvr>
                                        <p:cTn id="111" dur="500"/>
                                        <p:tgtEl>
                                          <p:spTgt spid="21">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1">
                                            <p:txEl>
                                              <p:pRg st="0" end="0"/>
                                            </p:txEl>
                                          </p:spTgt>
                                        </p:tgtEl>
                                        <p:attrNameLst>
                                          <p:attrName>style.visibility</p:attrName>
                                        </p:attrNameLst>
                                      </p:cBhvr>
                                      <p:to>
                                        <p:strVal val="visible"/>
                                      </p:to>
                                    </p:set>
                                    <p:animEffect transition="in" filter="fade">
                                      <p:cBhvr>
                                        <p:cTn id="114" dur="500"/>
                                        <p:tgtEl>
                                          <p:spTgt spid="21">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3">
                                            <p:bg/>
                                          </p:spTgt>
                                        </p:tgtEl>
                                        <p:attrNameLst>
                                          <p:attrName>style.visibility</p:attrName>
                                        </p:attrNameLst>
                                      </p:cBhvr>
                                      <p:to>
                                        <p:strVal val="visible"/>
                                      </p:to>
                                    </p:set>
                                    <p:animEffect transition="in" filter="fade">
                                      <p:cBhvr>
                                        <p:cTn id="119" dur="500"/>
                                        <p:tgtEl>
                                          <p:spTgt spid="23">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3">
                                            <p:txEl>
                                              <p:pRg st="0" end="0"/>
                                            </p:txEl>
                                          </p:spTgt>
                                        </p:tgtEl>
                                        <p:attrNameLst>
                                          <p:attrName>style.visibility</p:attrName>
                                        </p:attrNameLst>
                                      </p:cBhvr>
                                      <p:to>
                                        <p:strVal val="visible"/>
                                      </p:to>
                                    </p:set>
                                    <p:animEffect transition="in" filter="fade">
                                      <p:cBhvr>
                                        <p:cTn id="122" dur="500"/>
                                        <p:tgtEl>
                                          <p:spTgt spid="23">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4">
                                            <p:bg/>
                                          </p:spTgt>
                                        </p:tgtEl>
                                        <p:attrNameLst>
                                          <p:attrName>style.visibility</p:attrName>
                                        </p:attrNameLst>
                                      </p:cBhvr>
                                      <p:to>
                                        <p:strVal val="visible"/>
                                      </p:to>
                                    </p:set>
                                    <p:animEffect transition="in" filter="fade">
                                      <p:cBhvr>
                                        <p:cTn id="127" dur="500"/>
                                        <p:tgtEl>
                                          <p:spTgt spid="24">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4">
                                            <p:txEl>
                                              <p:pRg st="0" end="0"/>
                                            </p:txEl>
                                          </p:spTgt>
                                        </p:tgtEl>
                                        <p:attrNameLst>
                                          <p:attrName>style.visibility</p:attrName>
                                        </p:attrNameLst>
                                      </p:cBhvr>
                                      <p:to>
                                        <p:strVal val="visible"/>
                                      </p:to>
                                    </p:set>
                                    <p:animEffect transition="in" filter="fade">
                                      <p:cBhvr>
                                        <p:cTn id="130" dur="500"/>
                                        <p:tgtEl>
                                          <p:spTgt spid="24">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5">
                                            <p:bg/>
                                          </p:spTgt>
                                        </p:tgtEl>
                                        <p:attrNameLst>
                                          <p:attrName>style.visibility</p:attrName>
                                        </p:attrNameLst>
                                      </p:cBhvr>
                                      <p:to>
                                        <p:strVal val="visible"/>
                                      </p:to>
                                    </p:set>
                                    <p:animEffect transition="in" filter="fade">
                                      <p:cBhvr>
                                        <p:cTn id="135" dur="500"/>
                                        <p:tgtEl>
                                          <p:spTgt spid="25">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5">
                                            <p:txEl>
                                              <p:pRg st="0" end="0"/>
                                            </p:txEl>
                                          </p:spTgt>
                                        </p:tgtEl>
                                        <p:attrNameLst>
                                          <p:attrName>style.visibility</p:attrName>
                                        </p:attrNameLst>
                                      </p:cBhvr>
                                      <p:to>
                                        <p:strVal val="visible"/>
                                      </p:to>
                                    </p:set>
                                    <p:animEffect transition="in" filter="fade">
                                      <p:cBhvr>
                                        <p:cTn id="138" dur="500"/>
                                        <p:tgtEl>
                                          <p:spTgt spid="25">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6">
                                            <p:bg/>
                                          </p:spTgt>
                                        </p:tgtEl>
                                        <p:attrNameLst>
                                          <p:attrName>style.visibility</p:attrName>
                                        </p:attrNameLst>
                                      </p:cBhvr>
                                      <p:to>
                                        <p:strVal val="visible"/>
                                      </p:to>
                                    </p:set>
                                    <p:animEffect transition="in" filter="fade">
                                      <p:cBhvr>
                                        <p:cTn id="143" dur="500"/>
                                        <p:tgtEl>
                                          <p:spTgt spid="26">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6">
                                            <p:txEl>
                                              <p:pRg st="0" end="0"/>
                                            </p:txEl>
                                          </p:spTgt>
                                        </p:tgtEl>
                                        <p:attrNameLst>
                                          <p:attrName>style.visibility</p:attrName>
                                        </p:attrNameLst>
                                      </p:cBhvr>
                                      <p:to>
                                        <p:strVal val="visible"/>
                                      </p:to>
                                    </p:set>
                                    <p:animEffect transition="in" filter="fade">
                                      <p:cBhvr>
                                        <p:cTn id="146" dur="500"/>
                                        <p:tgtEl>
                                          <p:spTgt spid="26">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7">
                                            <p:bg/>
                                          </p:spTgt>
                                        </p:tgtEl>
                                        <p:attrNameLst>
                                          <p:attrName>style.visibility</p:attrName>
                                        </p:attrNameLst>
                                      </p:cBhvr>
                                      <p:to>
                                        <p:strVal val="visible"/>
                                      </p:to>
                                    </p:set>
                                    <p:animEffect transition="in" filter="fade">
                                      <p:cBhvr>
                                        <p:cTn id="151" dur="500"/>
                                        <p:tgtEl>
                                          <p:spTgt spid="27">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7">
                                            <p:txEl>
                                              <p:pRg st="0" end="0"/>
                                            </p:txEl>
                                          </p:spTgt>
                                        </p:tgtEl>
                                        <p:attrNameLst>
                                          <p:attrName>style.visibility</p:attrName>
                                        </p:attrNameLst>
                                      </p:cBhvr>
                                      <p:to>
                                        <p:strVal val="visible"/>
                                      </p:to>
                                    </p:set>
                                    <p:animEffect transition="in" filter="fade">
                                      <p:cBhvr>
                                        <p:cTn id="154" dur="500"/>
                                        <p:tgtEl>
                                          <p:spTgt spid="27">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8">
                                            <p:bg/>
                                          </p:spTgt>
                                        </p:tgtEl>
                                        <p:attrNameLst>
                                          <p:attrName>style.visibility</p:attrName>
                                        </p:attrNameLst>
                                      </p:cBhvr>
                                      <p:to>
                                        <p:strVal val="visible"/>
                                      </p:to>
                                    </p:set>
                                    <p:animEffect transition="in" filter="fade">
                                      <p:cBhvr>
                                        <p:cTn id="159" dur="500"/>
                                        <p:tgtEl>
                                          <p:spTgt spid="28">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8">
                                            <p:txEl>
                                              <p:pRg st="0" end="0"/>
                                            </p:txEl>
                                          </p:spTgt>
                                        </p:tgtEl>
                                        <p:attrNameLst>
                                          <p:attrName>style.visibility</p:attrName>
                                        </p:attrNameLst>
                                      </p:cBhvr>
                                      <p:to>
                                        <p:strVal val="visible"/>
                                      </p:to>
                                    </p:set>
                                    <p:animEffect transition="in" filter="fade">
                                      <p:cBhvr>
                                        <p:cTn id="162" dur="500"/>
                                        <p:tgtEl>
                                          <p:spTgt spid="28">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30">
                                            <p:bg/>
                                          </p:spTgt>
                                        </p:tgtEl>
                                        <p:attrNameLst>
                                          <p:attrName>style.visibility</p:attrName>
                                        </p:attrNameLst>
                                      </p:cBhvr>
                                      <p:to>
                                        <p:strVal val="visible"/>
                                      </p:to>
                                    </p:set>
                                    <p:animEffect transition="in" filter="fade">
                                      <p:cBhvr>
                                        <p:cTn id="167" dur="500"/>
                                        <p:tgtEl>
                                          <p:spTgt spid="30">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30">
                                            <p:txEl>
                                              <p:pRg st="0" end="0"/>
                                            </p:txEl>
                                          </p:spTgt>
                                        </p:tgtEl>
                                        <p:attrNameLst>
                                          <p:attrName>style.visibility</p:attrName>
                                        </p:attrNameLst>
                                      </p:cBhvr>
                                      <p:to>
                                        <p:strVal val="visible"/>
                                      </p:to>
                                    </p:set>
                                    <p:animEffect transition="in" filter="fade">
                                      <p:cBhvr>
                                        <p:cTn id="170" dur="500"/>
                                        <p:tgtEl>
                                          <p:spTgt spid="30">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31">
                                            <p:bg/>
                                          </p:spTgt>
                                        </p:tgtEl>
                                        <p:attrNameLst>
                                          <p:attrName>style.visibility</p:attrName>
                                        </p:attrNameLst>
                                      </p:cBhvr>
                                      <p:to>
                                        <p:strVal val="visible"/>
                                      </p:to>
                                    </p:set>
                                    <p:animEffect transition="in" filter="fade">
                                      <p:cBhvr>
                                        <p:cTn id="175" dur="500"/>
                                        <p:tgtEl>
                                          <p:spTgt spid="31">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31">
                                            <p:txEl>
                                              <p:pRg st="0" end="0"/>
                                            </p:txEl>
                                          </p:spTgt>
                                        </p:tgtEl>
                                        <p:attrNameLst>
                                          <p:attrName>style.visibility</p:attrName>
                                        </p:attrNameLst>
                                      </p:cBhvr>
                                      <p:to>
                                        <p:strVal val="visible"/>
                                      </p:to>
                                    </p:set>
                                    <p:animEffect transition="in" filter="fade">
                                      <p:cBhvr>
                                        <p:cTn id="178" dur="500"/>
                                        <p:tgtEl>
                                          <p:spTgt spid="31">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32">
                                            <p:bg/>
                                          </p:spTgt>
                                        </p:tgtEl>
                                        <p:attrNameLst>
                                          <p:attrName>style.visibility</p:attrName>
                                        </p:attrNameLst>
                                      </p:cBhvr>
                                      <p:to>
                                        <p:strVal val="visible"/>
                                      </p:to>
                                    </p:set>
                                    <p:animEffect transition="in" filter="fade">
                                      <p:cBhvr>
                                        <p:cTn id="183" dur="500"/>
                                        <p:tgtEl>
                                          <p:spTgt spid="32">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32">
                                            <p:txEl>
                                              <p:pRg st="0" end="0"/>
                                            </p:txEl>
                                          </p:spTgt>
                                        </p:tgtEl>
                                        <p:attrNameLst>
                                          <p:attrName>style.visibility</p:attrName>
                                        </p:attrNameLst>
                                      </p:cBhvr>
                                      <p:to>
                                        <p:strVal val="visible"/>
                                      </p:to>
                                    </p:set>
                                    <p:animEffect transition="in" filter="fade">
                                      <p:cBhvr>
                                        <p:cTn id="186" dur="500"/>
                                        <p:tgtEl>
                                          <p:spTgt spid="32">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3">
                                            <p:bg/>
                                          </p:spTgt>
                                        </p:tgtEl>
                                        <p:attrNameLst>
                                          <p:attrName>style.visibility</p:attrName>
                                        </p:attrNameLst>
                                      </p:cBhvr>
                                      <p:to>
                                        <p:strVal val="visible"/>
                                      </p:to>
                                    </p:set>
                                    <p:animEffect transition="in" filter="fade">
                                      <p:cBhvr>
                                        <p:cTn id="191" dur="500"/>
                                        <p:tgtEl>
                                          <p:spTgt spid="33">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3">
                                            <p:txEl>
                                              <p:pRg st="0" end="0"/>
                                            </p:txEl>
                                          </p:spTgt>
                                        </p:tgtEl>
                                        <p:attrNameLst>
                                          <p:attrName>style.visibility</p:attrName>
                                        </p:attrNameLst>
                                      </p:cBhvr>
                                      <p:to>
                                        <p:strVal val="visible"/>
                                      </p:to>
                                    </p:set>
                                    <p:animEffect transition="in" filter="fade">
                                      <p:cBhvr>
                                        <p:cTn id="194" dur="500"/>
                                        <p:tgtEl>
                                          <p:spTgt spid="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P spid="15" grpId="0" build="p" animBg="1"/>
      <p:bldP spid="16" grpId="0" build="p" animBg="1"/>
      <p:bldP spid="17" grpId="0" build="p" animBg="1"/>
      <p:bldP spid="19" grpId="0" build="p" animBg="1"/>
      <p:bldP spid="20" grpId="0" build="p" animBg="1"/>
      <p:bldP spid="21" grpId="0" build="p" animBg="1"/>
      <p:bldP spid="23" grpId="0" build="p" animBg="1"/>
      <p:bldP spid="24" grpId="0" build="p" animBg="1"/>
      <p:bldP spid="25" grpId="0" build="p" animBg="1"/>
      <p:bldP spid="26" grpId="0" build="p" animBg="1"/>
      <p:bldP spid="27" grpId="0" build="p" animBg="1"/>
      <p:bldP spid="28" grpId="0" build="p" animBg="1"/>
      <p:bldP spid="30" grpId="0" build="p" animBg="1"/>
      <p:bldP spid="31" grpId="0" build="p" animBg="1"/>
      <p:bldP spid="32" grpId="0" build="p" animBg="1"/>
      <p:bldP spid="3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8">
    <p:spTree>
      <p:nvGrpSpPr>
        <p:cNvPr id="1" name=""/>
        <p:cNvGrpSpPr/>
        <p:nvPr/>
      </p:nvGrpSpPr>
      <p:grpSpPr>
        <a:xfrm>
          <a:off x="0" y="0"/>
          <a:ext cx="0" cy="0"/>
          <a:chOff x="0" y="0"/>
          <a:chExt cx="0" cy="0"/>
        </a:xfrm>
      </p:grpSpPr>
      <p:sp>
        <p:nvSpPr>
          <p:cNvPr id="2" name="QB_5_BD.79_1#084d00c84?pid=f3e3961a5&amp;color=0,55,96&amp;vtp=1&amp;bt=1&amp;bbb=1"/>
          <p:cNvSpPr/>
          <p:nvPr/>
        </p:nvSpPr>
        <p:spPr>
          <a:xfrm>
            <a:off x="502920" y="1508760"/>
            <a:ext cx="10570464" cy="4545330"/>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27.</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.宗教信仰；信任；相信</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派①</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adj</a:t>
            </a:r>
            <a:r>
              <a:rPr lang="en-US" altLang="zh-CN" sz="1800" b="0" i="0" dirty="0">
                <a:solidFill>
                  <a:srgbClr val="003760"/>
                </a:solidFill>
                <a:latin typeface="Times New Roman" pitchFamily="34" charset="0"/>
                <a:ea typeface="微软雅黑" pitchFamily="34" charset="-122"/>
                <a:cs typeface="Times New Roman" pitchFamily="34" charset="-120"/>
              </a:rPr>
              <a:t>.忠诚的；</a:t>
            </a:r>
            <a:r>
              <a:rPr lang="en-US" altLang="zh-CN" sz="1800" b="0" i="0">
                <a:solidFill>
                  <a:srgbClr val="003760"/>
                </a:solidFill>
                <a:latin typeface="Times New Roman" pitchFamily="34" charset="0"/>
                <a:ea typeface="微软雅黑" pitchFamily="34" charset="-122"/>
                <a:cs typeface="Times New Roman" pitchFamily="34" charset="-120"/>
              </a:rPr>
              <a:t>忠实的</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adv</a:t>
            </a:r>
            <a:r>
              <a:rPr lang="en-US" altLang="zh-CN" sz="1800" b="0" i="0" dirty="0">
                <a:solidFill>
                  <a:srgbClr val="003760"/>
                </a:solidFill>
                <a:latin typeface="Times New Roman" pitchFamily="34" charset="0"/>
                <a:ea typeface="微软雅黑" pitchFamily="34" charset="-122"/>
                <a:cs typeface="Times New Roman" pitchFamily="34" charset="-120"/>
              </a:rPr>
              <a:t>.忠诚地</a:t>
            </a:r>
            <a:r>
              <a:rPr lang="en-US" altLang="zh-CN" sz="1800" b="0" i="0">
                <a:solidFill>
                  <a:srgbClr val="003760"/>
                </a:solidFill>
                <a:latin typeface="Times New Roman" pitchFamily="34" charset="0"/>
                <a:ea typeface="微软雅黑" pitchFamily="34" charset="-122"/>
                <a:cs typeface="Times New Roman" pitchFamily="34" charset="-120"/>
              </a:rPr>
              <a:t>；忠实地</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28.</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.特别的事情（或仪式、庆典）；（适当的）机会</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派①</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.偶然的；偶尔的</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.偶尔</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29.</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.一系列；范围、界限</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vi</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.包括；（在一定范围内）变化</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搭配①</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______</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包括</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从</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到</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之间</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 ______ ______ 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各种各样的</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30.figure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搭</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配</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 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理解；弄清楚；计算</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.感激的；表示感谢的</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搭</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配be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 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因某事而感激某人</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32.</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vi</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.&amp;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.逐渐消失；（使）褪色；（身体）变得虚弱</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搭配①</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 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逐渐消失；（身体）</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变得虚弱</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 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（画面）淡出；（声音）渐弱</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33.</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.典型的；有代表性的；平常的</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搭配be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 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是</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的典型</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派</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.典型</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地；具有代表性地；通常；一般</a:t>
            </a:r>
            <a:endParaRPr lang="en-US" altLang="zh-CN" sz="1800" dirty="0"/>
          </a:p>
        </p:txBody>
      </p:sp>
      <p:sp>
        <p:nvSpPr>
          <p:cNvPr id="3" name="QB_5_AN.80_1#084d00c84.blank?pid=f3e3961a5&amp;color=0,55,96&amp;vpa=53&amp;vtp=1&amp;bbb=1"/>
          <p:cNvSpPr/>
          <p:nvPr/>
        </p:nvSpPr>
        <p:spPr>
          <a:xfrm>
            <a:off x="756126" y="1478280"/>
            <a:ext cx="585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faith</a:t>
            </a:r>
            <a:endParaRPr lang="en-US" altLang="zh-CN" dirty="0"/>
          </a:p>
        </p:txBody>
      </p:sp>
      <p:sp>
        <p:nvSpPr>
          <p:cNvPr id="4" name="QB_5_AN.81_1#084d00c84.blank?pid=f3e3961a5&amp;color=0,55,96&amp;vpa=54&amp;vtp=1&amp;bbb=1"/>
          <p:cNvSpPr/>
          <p:nvPr/>
        </p:nvSpPr>
        <p:spPr>
          <a:xfrm>
            <a:off x="4521676" y="1478280"/>
            <a:ext cx="839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faithful</a:t>
            </a:r>
            <a:endParaRPr lang="en-US" altLang="zh-CN" dirty="0"/>
          </a:p>
        </p:txBody>
      </p:sp>
      <p:sp>
        <p:nvSpPr>
          <p:cNvPr id="5" name="QB_5_AN.82_1#084d00c84.blank?pid=f3e3961a5&amp;color=0,55,96&amp;vpa=55&amp;vtp=1&amp;bbb=1"/>
          <p:cNvSpPr/>
          <p:nvPr/>
        </p:nvSpPr>
        <p:spPr>
          <a:xfrm>
            <a:off x="7804625" y="1465580"/>
            <a:ext cx="1017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faithfully</a:t>
            </a:r>
            <a:endParaRPr lang="en-US" altLang="zh-CN" dirty="0"/>
          </a:p>
        </p:txBody>
      </p:sp>
      <p:sp>
        <p:nvSpPr>
          <p:cNvPr id="7" name="QB_5_AN.84_1#084d00c84.blank?pid=f3e3961a5&amp;color=0,55,96&amp;vpa=56&amp;vtp=1&amp;bbb=1"/>
          <p:cNvSpPr/>
          <p:nvPr/>
        </p:nvSpPr>
        <p:spPr>
          <a:xfrm>
            <a:off x="794226" y="1897380"/>
            <a:ext cx="966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occasion</a:t>
            </a:r>
            <a:endParaRPr lang="en-US" altLang="zh-CN" dirty="0"/>
          </a:p>
        </p:txBody>
      </p:sp>
      <p:sp>
        <p:nvSpPr>
          <p:cNvPr id="8" name="QB_5_AN.85_1#084d00c84.blank?pid=f3e3961a5&amp;color=0,55,96&amp;vpa=57&amp;vtp=1&amp;bbb=1"/>
          <p:cNvSpPr/>
          <p:nvPr/>
        </p:nvSpPr>
        <p:spPr>
          <a:xfrm>
            <a:off x="7455375" y="1897380"/>
            <a:ext cx="1131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occasional</a:t>
            </a:r>
            <a:endParaRPr lang="en-US" altLang="zh-CN" dirty="0"/>
          </a:p>
        </p:txBody>
      </p:sp>
      <p:sp>
        <p:nvSpPr>
          <p:cNvPr id="9" name="QB_5_AN.86_1#084d00c84.blank?pid=f3e3961a5&amp;color=0,55,96&amp;vpa=58&amp;vtp=1&amp;bbb=1"/>
          <p:cNvSpPr/>
          <p:nvPr/>
        </p:nvSpPr>
        <p:spPr>
          <a:xfrm>
            <a:off x="508476" y="2303780"/>
            <a:ext cx="1309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occasionally</a:t>
            </a:r>
            <a:endParaRPr lang="en-US" altLang="zh-CN" dirty="0"/>
          </a:p>
        </p:txBody>
      </p:sp>
      <p:sp>
        <p:nvSpPr>
          <p:cNvPr id="11" name="QB_5_AN.88_1#084d00c84.blank?pid=f3e3961a5&amp;color=0,55,96&amp;vpa=59&amp;vtp=1&amp;bbb=1"/>
          <p:cNvSpPr/>
          <p:nvPr/>
        </p:nvSpPr>
        <p:spPr>
          <a:xfrm>
            <a:off x="768826" y="2722880"/>
            <a:ext cx="674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range</a:t>
            </a:r>
            <a:endParaRPr lang="en-US" altLang="zh-CN" dirty="0"/>
          </a:p>
        </p:txBody>
      </p:sp>
      <p:sp>
        <p:nvSpPr>
          <p:cNvPr id="12" name="QB_5_AN.89_1#084d00c84.blank?pid=f3e3961a5&amp;color=0,55,96&amp;vpa=60&amp;vtp=1&amp;bbb=1"/>
          <p:cNvSpPr/>
          <p:nvPr/>
        </p:nvSpPr>
        <p:spPr>
          <a:xfrm>
            <a:off x="7906225" y="2722880"/>
            <a:ext cx="674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range</a:t>
            </a:r>
            <a:endParaRPr lang="en-US" altLang="zh-CN" dirty="0"/>
          </a:p>
        </p:txBody>
      </p:sp>
      <p:sp>
        <p:nvSpPr>
          <p:cNvPr id="13" name="QB_5_AN.90_1#084d00c84.blank?pid=f3e3961a5&amp;color=0,55,96&amp;vpa=61&amp;vtp=1&amp;bbb=1"/>
          <p:cNvSpPr/>
          <p:nvPr/>
        </p:nvSpPr>
        <p:spPr>
          <a:xfrm>
            <a:off x="8744425" y="2735580"/>
            <a:ext cx="611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from</a:t>
            </a:r>
            <a:endParaRPr lang="en-US" altLang="zh-CN" dirty="0"/>
          </a:p>
        </p:txBody>
      </p:sp>
      <p:sp>
        <p:nvSpPr>
          <p:cNvPr id="14" name="QB_5_AN.91_1#084d00c84.blank?pid=f3e3961a5&amp;color=0,55,96&amp;vpa=62&amp;vtp=1&amp;bbb=1"/>
          <p:cNvSpPr/>
          <p:nvPr/>
        </p:nvSpPr>
        <p:spPr>
          <a:xfrm>
            <a:off x="9735025" y="2735580"/>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endParaRPr lang="en-US" altLang="zh-CN" dirty="0"/>
          </a:p>
        </p:txBody>
      </p:sp>
      <p:sp>
        <p:nvSpPr>
          <p:cNvPr id="15" name="QB_5_AN.92_1#084d00c84.blank?pid=f3e3961a5&amp;color=0,55,96&amp;vpa=63&amp;vtp=1"/>
          <p:cNvSpPr/>
          <p:nvPr/>
        </p:nvSpPr>
        <p:spPr>
          <a:xfrm>
            <a:off x="2692876" y="3154680"/>
            <a:ext cx="268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16" name="QB_5_AN.93_1#084d00c84.blank?pid=f3e3961a5&amp;color=0,55,96&amp;vpa=64&amp;vtp=1&amp;bbb=1"/>
          <p:cNvSpPr/>
          <p:nvPr/>
        </p:nvSpPr>
        <p:spPr>
          <a:xfrm>
            <a:off x="3150076" y="3154680"/>
            <a:ext cx="611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wide</a:t>
            </a:r>
            <a:endParaRPr lang="en-US" altLang="zh-CN" dirty="0"/>
          </a:p>
        </p:txBody>
      </p:sp>
      <p:sp>
        <p:nvSpPr>
          <p:cNvPr id="17" name="QB_5_AN.94_1#084d00c84.blank?pid=f3e3961a5&amp;color=0,55,96&amp;vpa=65&amp;vtp=1&amp;bbb=1"/>
          <p:cNvSpPr/>
          <p:nvPr/>
        </p:nvSpPr>
        <p:spPr>
          <a:xfrm>
            <a:off x="3912076" y="3141980"/>
            <a:ext cx="674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range</a:t>
            </a:r>
            <a:endParaRPr lang="en-US" altLang="zh-CN" dirty="0"/>
          </a:p>
        </p:txBody>
      </p:sp>
      <p:sp>
        <p:nvSpPr>
          <p:cNvPr id="18" name="QB_5_AN.95_1#084d00c84.blank?pid=f3e3961a5&amp;color=0,55,96&amp;vpa=66&amp;vtp=1&amp;bbb=1"/>
          <p:cNvSpPr/>
          <p:nvPr/>
        </p:nvSpPr>
        <p:spPr>
          <a:xfrm>
            <a:off x="4699476" y="3154680"/>
            <a:ext cx="357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of</a:t>
            </a:r>
            <a:endParaRPr lang="en-US" altLang="zh-CN" dirty="0"/>
          </a:p>
        </p:txBody>
      </p:sp>
      <p:sp>
        <p:nvSpPr>
          <p:cNvPr id="20" name="QB_5_AN.97_1#084d00c84.blank?pid=f3e3961a5&amp;color=0,55,96&amp;vpa=67&amp;vtp=1&amp;bbb=1"/>
          <p:cNvSpPr/>
          <p:nvPr/>
        </p:nvSpPr>
        <p:spPr>
          <a:xfrm>
            <a:off x="1626076" y="3573780"/>
            <a:ext cx="26812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人物；数字；身材；图表</a:t>
            </a:r>
            <a:endParaRPr lang="en-US" altLang="zh-CN" dirty="0"/>
          </a:p>
        </p:txBody>
      </p:sp>
      <p:sp>
        <p:nvSpPr>
          <p:cNvPr id="21" name="QB_5_AN.98_1#084d00c84.blank?pid=f3e3961a5&amp;color=0,55,96&amp;vpa=68&amp;vtp=1&amp;bbb=1"/>
          <p:cNvSpPr/>
          <p:nvPr/>
        </p:nvSpPr>
        <p:spPr>
          <a:xfrm>
            <a:off x="4705826" y="3573780"/>
            <a:ext cx="13096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认为；认定</a:t>
            </a:r>
            <a:endParaRPr lang="en-US" altLang="zh-CN" dirty="0"/>
          </a:p>
        </p:txBody>
      </p:sp>
      <p:sp>
        <p:nvSpPr>
          <p:cNvPr id="22" name="QB_5_AN.99_1#084d00c84.blank?pid=f3e3961a5&amp;color=0,55,96&amp;vpa=69&amp;vtp=1&amp;bbb=1"/>
          <p:cNvSpPr/>
          <p:nvPr/>
        </p:nvSpPr>
        <p:spPr>
          <a:xfrm>
            <a:off x="6775925" y="3561080"/>
            <a:ext cx="712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figure</a:t>
            </a:r>
            <a:endParaRPr lang="en-US" altLang="zh-CN" dirty="0"/>
          </a:p>
        </p:txBody>
      </p:sp>
      <p:sp>
        <p:nvSpPr>
          <p:cNvPr id="23" name="QB_5_AN.100_1#084d00c84.blank?pid=f3e3961a5&amp;color=0,55,96&amp;vpa=70&amp;vtp=1&amp;bbb=1"/>
          <p:cNvSpPr/>
          <p:nvPr/>
        </p:nvSpPr>
        <p:spPr>
          <a:xfrm>
            <a:off x="7652225" y="3573780"/>
            <a:ext cx="458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out</a:t>
            </a:r>
            <a:endParaRPr lang="en-US" altLang="zh-CN" dirty="0"/>
          </a:p>
        </p:txBody>
      </p:sp>
      <p:sp>
        <p:nvSpPr>
          <p:cNvPr id="25" name="QB_5_AN.102_1#084d00c84.blank?pid=f3e3961a5&amp;color=0,55,96&amp;vpa=71&amp;vtp=1&amp;bbb=1"/>
          <p:cNvSpPr/>
          <p:nvPr/>
        </p:nvSpPr>
        <p:spPr>
          <a:xfrm>
            <a:off x="781526" y="3980180"/>
            <a:ext cx="877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grateful</a:t>
            </a:r>
            <a:endParaRPr lang="en-US" altLang="zh-CN" dirty="0"/>
          </a:p>
        </p:txBody>
      </p:sp>
      <p:sp>
        <p:nvSpPr>
          <p:cNvPr id="26" name="QB_5_AN.103_1#084d00c84.blank?pid=f3e3961a5&amp;color=0,55,96&amp;vpa=72&amp;vtp=1&amp;bbb=1"/>
          <p:cNvSpPr/>
          <p:nvPr/>
        </p:nvSpPr>
        <p:spPr>
          <a:xfrm>
            <a:off x="5232876" y="3980180"/>
            <a:ext cx="877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grateful</a:t>
            </a:r>
            <a:endParaRPr lang="en-US" altLang="zh-CN" dirty="0"/>
          </a:p>
        </p:txBody>
      </p:sp>
      <p:sp>
        <p:nvSpPr>
          <p:cNvPr id="27" name="QB_5_AN.104_1#084d00c84.blank?pid=f3e3961a5&amp;color=0,55,96&amp;vpa=73&amp;vtp=1&amp;bbb=1"/>
          <p:cNvSpPr/>
          <p:nvPr/>
        </p:nvSpPr>
        <p:spPr>
          <a:xfrm>
            <a:off x="6248876" y="3992880"/>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endParaRPr lang="en-US" altLang="zh-CN" dirty="0"/>
          </a:p>
        </p:txBody>
      </p:sp>
      <p:sp>
        <p:nvSpPr>
          <p:cNvPr id="29" name="QB_5_AN.106_1#084d00c84.blank?pid=f3e3961a5&amp;color=0,55,96&amp;vpa=74&amp;vtp=1&amp;bbb=1"/>
          <p:cNvSpPr/>
          <p:nvPr/>
        </p:nvSpPr>
        <p:spPr>
          <a:xfrm>
            <a:off x="768826" y="4411980"/>
            <a:ext cx="560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fade</a:t>
            </a:r>
            <a:endParaRPr lang="en-US" altLang="zh-CN" dirty="0"/>
          </a:p>
        </p:txBody>
      </p:sp>
      <p:sp>
        <p:nvSpPr>
          <p:cNvPr id="30" name="QB_5_AN.107_1#084d00c84.blank?pid=f3e3961a5&amp;color=0,55,96&amp;vpa=75&amp;vtp=1&amp;bbb=1"/>
          <p:cNvSpPr/>
          <p:nvPr/>
        </p:nvSpPr>
        <p:spPr>
          <a:xfrm>
            <a:off x="7334725" y="4411980"/>
            <a:ext cx="560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fade</a:t>
            </a:r>
            <a:endParaRPr lang="en-US" altLang="zh-CN" dirty="0"/>
          </a:p>
        </p:txBody>
      </p:sp>
      <p:sp>
        <p:nvSpPr>
          <p:cNvPr id="31" name="QB_5_AN.108_1#084d00c84.blank?pid=f3e3961a5&amp;color=0,55,96&amp;vpa=76&amp;vtp=1&amp;bbb=1"/>
          <p:cNvSpPr/>
          <p:nvPr/>
        </p:nvSpPr>
        <p:spPr>
          <a:xfrm>
            <a:off x="8033225" y="4399280"/>
            <a:ext cx="649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away</a:t>
            </a:r>
            <a:endParaRPr lang="en-US" altLang="zh-CN" dirty="0"/>
          </a:p>
        </p:txBody>
      </p:sp>
      <p:sp>
        <p:nvSpPr>
          <p:cNvPr id="32" name="QB_5_AN.109_1#084d00c84.blank?pid=f3e3961a5&amp;color=0,55,96&amp;vpa=77&amp;vtp=1&amp;bbb=1"/>
          <p:cNvSpPr/>
          <p:nvPr/>
        </p:nvSpPr>
        <p:spPr>
          <a:xfrm>
            <a:off x="1740376" y="4831080"/>
            <a:ext cx="560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fade</a:t>
            </a:r>
            <a:endParaRPr lang="en-US" altLang="zh-CN" dirty="0"/>
          </a:p>
        </p:txBody>
      </p:sp>
      <p:sp>
        <p:nvSpPr>
          <p:cNvPr id="33" name="QB_5_AN.110_1#084d00c84.blank?pid=f3e3961a5&amp;color=0,55,96&amp;vpa=78&amp;vtp=1&amp;bbb=1"/>
          <p:cNvSpPr/>
          <p:nvPr/>
        </p:nvSpPr>
        <p:spPr>
          <a:xfrm>
            <a:off x="2426176" y="4831080"/>
            <a:ext cx="458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out</a:t>
            </a:r>
            <a:endParaRPr lang="en-US" altLang="zh-CN" dirty="0"/>
          </a:p>
        </p:txBody>
      </p:sp>
      <p:sp>
        <p:nvSpPr>
          <p:cNvPr id="35" name="QB_5_AN.112_1#084d00c84.blank?pid=f3e3961a5&amp;color=0,55,96&amp;vpa=79&amp;vtp=1&amp;bbb=1"/>
          <p:cNvSpPr/>
          <p:nvPr/>
        </p:nvSpPr>
        <p:spPr>
          <a:xfrm>
            <a:off x="768826" y="5237480"/>
            <a:ext cx="788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typical</a:t>
            </a:r>
            <a:endParaRPr lang="en-US" altLang="zh-CN" dirty="0"/>
          </a:p>
        </p:txBody>
      </p:sp>
      <p:sp>
        <p:nvSpPr>
          <p:cNvPr id="36" name="QB_5_AN.113_1#084d00c84.blank?pid=f3e3961a5&amp;color=0,55,96&amp;vpa=80&amp;vtp=1&amp;bbb=1"/>
          <p:cNvSpPr/>
          <p:nvPr/>
        </p:nvSpPr>
        <p:spPr>
          <a:xfrm>
            <a:off x="5905976" y="5237480"/>
            <a:ext cx="788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typical</a:t>
            </a:r>
            <a:endParaRPr lang="en-US" altLang="zh-CN" dirty="0"/>
          </a:p>
        </p:txBody>
      </p:sp>
      <p:sp>
        <p:nvSpPr>
          <p:cNvPr id="37" name="QB_5_AN.114_1#084d00c84.blank?pid=f3e3961a5&amp;color=0,55,96&amp;vpa=81&amp;vtp=1&amp;bbb=1"/>
          <p:cNvSpPr/>
          <p:nvPr/>
        </p:nvSpPr>
        <p:spPr>
          <a:xfrm>
            <a:off x="6807675" y="5250180"/>
            <a:ext cx="357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of</a:t>
            </a:r>
            <a:endParaRPr lang="en-US" altLang="zh-CN" dirty="0"/>
          </a:p>
        </p:txBody>
      </p:sp>
      <p:sp>
        <p:nvSpPr>
          <p:cNvPr id="38" name="QB_5_AN.115_1#084d00c84.blank?pid=f3e3961a5&amp;color=0,55,96&amp;vpa=82&amp;vtp=1&amp;bbb=1"/>
          <p:cNvSpPr/>
          <p:nvPr/>
        </p:nvSpPr>
        <p:spPr>
          <a:xfrm>
            <a:off x="9017475" y="5237480"/>
            <a:ext cx="966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typically</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6">
                                            <p:bg/>
                                          </p:spTgt>
                                        </p:tgtEl>
                                        <p:attrNameLst>
                                          <p:attrName>style.visibility</p:attrName>
                                        </p:attrNameLst>
                                      </p:cBhvr>
                                      <p:to>
                                        <p:strVal val="visible"/>
                                      </p:to>
                                    </p:set>
                                    <p:animEffect transition="in" filter="fade">
                                      <p:cBhvr>
                                        <p:cTn id="95" dur="500"/>
                                        <p:tgtEl>
                                          <p:spTgt spid="16">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6">
                                            <p:txEl>
                                              <p:pRg st="0" end="0"/>
                                            </p:txEl>
                                          </p:spTgt>
                                        </p:tgtEl>
                                        <p:attrNameLst>
                                          <p:attrName>style.visibility</p:attrName>
                                        </p:attrNameLst>
                                      </p:cBhvr>
                                      <p:to>
                                        <p:strVal val="visible"/>
                                      </p:to>
                                    </p:set>
                                    <p:animEffect transition="in" filter="fade">
                                      <p:cBhvr>
                                        <p:cTn id="98" dur="500"/>
                                        <p:tgtEl>
                                          <p:spTgt spid="16">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7">
                                            <p:bg/>
                                          </p:spTgt>
                                        </p:tgtEl>
                                        <p:attrNameLst>
                                          <p:attrName>style.visibility</p:attrName>
                                        </p:attrNameLst>
                                      </p:cBhvr>
                                      <p:to>
                                        <p:strVal val="visible"/>
                                      </p:to>
                                    </p:set>
                                    <p:animEffect transition="in" filter="fade">
                                      <p:cBhvr>
                                        <p:cTn id="103" dur="500"/>
                                        <p:tgtEl>
                                          <p:spTgt spid="17">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7">
                                            <p:txEl>
                                              <p:pRg st="0" end="0"/>
                                            </p:txEl>
                                          </p:spTgt>
                                        </p:tgtEl>
                                        <p:attrNameLst>
                                          <p:attrName>style.visibility</p:attrName>
                                        </p:attrNameLst>
                                      </p:cBhvr>
                                      <p:to>
                                        <p:strVal val="visible"/>
                                      </p:to>
                                    </p:set>
                                    <p:animEffect transition="in" filter="fade">
                                      <p:cBhvr>
                                        <p:cTn id="106" dur="500"/>
                                        <p:tgtEl>
                                          <p:spTgt spid="17">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8">
                                            <p:bg/>
                                          </p:spTgt>
                                        </p:tgtEl>
                                        <p:attrNameLst>
                                          <p:attrName>style.visibility</p:attrName>
                                        </p:attrNameLst>
                                      </p:cBhvr>
                                      <p:to>
                                        <p:strVal val="visible"/>
                                      </p:to>
                                    </p:set>
                                    <p:animEffect transition="in" filter="fade">
                                      <p:cBhvr>
                                        <p:cTn id="111" dur="500"/>
                                        <p:tgtEl>
                                          <p:spTgt spid="18">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8">
                                            <p:txEl>
                                              <p:pRg st="0" end="0"/>
                                            </p:txEl>
                                          </p:spTgt>
                                        </p:tgtEl>
                                        <p:attrNameLst>
                                          <p:attrName>style.visibility</p:attrName>
                                        </p:attrNameLst>
                                      </p:cBhvr>
                                      <p:to>
                                        <p:strVal val="visible"/>
                                      </p:to>
                                    </p:set>
                                    <p:animEffect transition="in" filter="fade">
                                      <p:cBhvr>
                                        <p:cTn id="114" dur="500"/>
                                        <p:tgtEl>
                                          <p:spTgt spid="18">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0">
                                            <p:bg/>
                                          </p:spTgt>
                                        </p:tgtEl>
                                        <p:attrNameLst>
                                          <p:attrName>style.visibility</p:attrName>
                                        </p:attrNameLst>
                                      </p:cBhvr>
                                      <p:to>
                                        <p:strVal val="visible"/>
                                      </p:to>
                                    </p:set>
                                    <p:animEffect transition="in" filter="fade">
                                      <p:cBhvr>
                                        <p:cTn id="119" dur="500"/>
                                        <p:tgtEl>
                                          <p:spTgt spid="20">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0">
                                            <p:txEl>
                                              <p:pRg st="0" end="0"/>
                                            </p:txEl>
                                          </p:spTgt>
                                        </p:tgtEl>
                                        <p:attrNameLst>
                                          <p:attrName>style.visibility</p:attrName>
                                        </p:attrNameLst>
                                      </p:cBhvr>
                                      <p:to>
                                        <p:strVal val="visible"/>
                                      </p:to>
                                    </p:set>
                                    <p:animEffect transition="in" filter="fade">
                                      <p:cBhvr>
                                        <p:cTn id="122" dur="500"/>
                                        <p:tgtEl>
                                          <p:spTgt spid="20">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1">
                                            <p:bg/>
                                          </p:spTgt>
                                        </p:tgtEl>
                                        <p:attrNameLst>
                                          <p:attrName>style.visibility</p:attrName>
                                        </p:attrNameLst>
                                      </p:cBhvr>
                                      <p:to>
                                        <p:strVal val="visible"/>
                                      </p:to>
                                    </p:set>
                                    <p:animEffect transition="in" filter="fade">
                                      <p:cBhvr>
                                        <p:cTn id="127" dur="500"/>
                                        <p:tgtEl>
                                          <p:spTgt spid="21">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1">
                                            <p:txEl>
                                              <p:pRg st="0" end="0"/>
                                            </p:txEl>
                                          </p:spTgt>
                                        </p:tgtEl>
                                        <p:attrNameLst>
                                          <p:attrName>style.visibility</p:attrName>
                                        </p:attrNameLst>
                                      </p:cBhvr>
                                      <p:to>
                                        <p:strVal val="visible"/>
                                      </p:to>
                                    </p:set>
                                    <p:animEffect transition="in" filter="fade">
                                      <p:cBhvr>
                                        <p:cTn id="130" dur="500"/>
                                        <p:tgtEl>
                                          <p:spTgt spid="21">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2">
                                            <p:bg/>
                                          </p:spTgt>
                                        </p:tgtEl>
                                        <p:attrNameLst>
                                          <p:attrName>style.visibility</p:attrName>
                                        </p:attrNameLst>
                                      </p:cBhvr>
                                      <p:to>
                                        <p:strVal val="visible"/>
                                      </p:to>
                                    </p:set>
                                    <p:animEffect transition="in" filter="fade">
                                      <p:cBhvr>
                                        <p:cTn id="135" dur="500"/>
                                        <p:tgtEl>
                                          <p:spTgt spid="22">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2">
                                            <p:txEl>
                                              <p:pRg st="0" end="0"/>
                                            </p:txEl>
                                          </p:spTgt>
                                        </p:tgtEl>
                                        <p:attrNameLst>
                                          <p:attrName>style.visibility</p:attrName>
                                        </p:attrNameLst>
                                      </p:cBhvr>
                                      <p:to>
                                        <p:strVal val="visible"/>
                                      </p:to>
                                    </p:set>
                                    <p:animEffect transition="in" filter="fade">
                                      <p:cBhvr>
                                        <p:cTn id="138" dur="500"/>
                                        <p:tgtEl>
                                          <p:spTgt spid="22">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3">
                                            <p:bg/>
                                          </p:spTgt>
                                        </p:tgtEl>
                                        <p:attrNameLst>
                                          <p:attrName>style.visibility</p:attrName>
                                        </p:attrNameLst>
                                      </p:cBhvr>
                                      <p:to>
                                        <p:strVal val="visible"/>
                                      </p:to>
                                    </p:set>
                                    <p:animEffect transition="in" filter="fade">
                                      <p:cBhvr>
                                        <p:cTn id="143" dur="500"/>
                                        <p:tgtEl>
                                          <p:spTgt spid="23">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3">
                                            <p:txEl>
                                              <p:pRg st="0" end="0"/>
                                            </p:txEl>
                                          </p:spTgt>
                                        </p:tgtEl>
                                        <p:attrNameLst>
                                          <p:attrName>style.visibility</p:attrName>
                                        </p:attrNameLst>
                                      </p:cBhvr>
                                      <p:to>
                                        <p:strVal val="visible"/>
                                      </p:to>
                                    </p:set>
                                    <p:animEffect transition="in" filter="fade">
                                      <p:cBhvr>
                                        <p:cTn id="146" dur="500"/>
                                        <p:tgtEl>
                                          <p:spTgt spid="23">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5">
                                            <p:bg/>
                                          </p:spTgt>
                                        </p:tgtEl>
                                        <p:attrNameLst>
                                          <p:attrName>style.visibility</p:attrName>
                                        </p:attrNameLst>
                                      </p:cBhvr>
                                      <p:to>
                                        <p:strVal val="visible"/>
                                      </p:to>
                                    </p:set>
                                    <p:animEffect transition="in" filter="fade">
                                      <p:cBhvr>
                                        <p:cTn id="151" dur="500"/>
                                        <p:tgtEl>
                                          <p:spTgt spid="25">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5">
                                            <p:txEl>
                                              <p:pRg st="0" end="0"/>
                                            </p:txEl>
                                          </p:spTgt>
                                        </p:tgtEl>
                                        <p:attrNameLst>
                                          <p:attrName>style.visibility</p:attrName>
                                        </p:attrNameLst>
                                      </p:cBhvr>
                                      <p:to>
                                        <p:strVal val="visible"/>
                                      </p:to>
                                    </p:set>
                                    <p:animEffect transition="in" filter="fade">
                                      <p:cBhvr>
                                        <p:cTn id="154" dur="500"/>
                                        <p:tgtEl>
                                          <p:spTgt spid="25">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6">
                                            <p:bg/>
                                          </p:spTgt>
                                        </p:tgtEl>
                                        <p:attrNameLst>
                                          <p:attrName>style.visibility</p:attrName>
                                        </p:attrNameLst>
                                      </p:cBhvr>
                                      <p:to>
                                        <p:strVal val="visible"/>
                                      </p:to>
                                    </p:set>
                                    <p:animEffect transition="in" filter="fade">
                                      <p:cBhvr>
                                        <p:cTn id="159" dur="500"/>
                                        <p:tgtEl>
                                          <p:spTgt spid="26">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6">
                                            <p:txEl>
                                              <p:pRg st="0" end="0"/>
                                            </p:txEl>
                                          </p:spTgt>
                                        </p:tgtEl>
                                        <p:attrNameLst>
                                          <p:attrName>style.visibility</p:attrName>
                                        </p:attrNameLst>
                                      </p:cBhvr>
                                      <p:to>
                                        <p:strVal val="visible"/>
                                      </p:to>
                                    </p:set>
                                    <p:animEffect transition="in" filter="fade">
                                      <p:cBhvr>
                                        <p:cTn id="162" dur="500"/>
                                        <p:tgtEl>
                                          <p:spTgt spid="26">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7">
                                            <p:bg/>
                                          </p:spTgt>
                                        </p:tgtEl>
                                        <p:attrNameLst>
                                          <p:attrName>style.visibility</p:attrName>
                                        </p:attrNameLst>
                                      </p:cBhvr>
                                      <p:to>
                                        <p:strVal val="visible"/>
                                      </p:to>
                                    </p:set>
                                    <p:animEffect transition="in" filter="fade">
                                      <p:cBhvr>
                                        <p:cTn id="167" dur="500"/>
                                        <p:tgtEl>
                                          <p:spTgt spid="27">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7">
                                            <p:txEl>
                                              <p:pRg st="0" end="0"/>
                                            </p:txEl>
                                          </p:spTgt>
                                        </p:tgtEl>
                                        <p:attrNameLst>
                                          <p:attrName>style.visibility</p:attrName>
                                        </p:attrNameLst>
                                      </p:cBhvr>
                                      <p:to>
                                        <p:strVal val="visible"/>
                                      </p:to>
                                    </p:set>
                                    <p:animEffect transition="in" filter="fade">
                                      <p:cBhvr>
                                        <p:cTn id="170" dur="500"/>
                                        <p:tgtEl>
                                          <p:spTgt spid="27">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9">
                                            <p:bg/>
                                          </p:spTgt>
                                        </p:tgtEl>
                                        <p:attrNameLst>
                                          <p:attrName>style.visibility</p:attrName>
                                        </p:attrNameLst>
                                      </p:cBhvr>
                                      <p:to>
                                        <p:strVal val="visible"/>
                                      </p:to>
                                    </p:set>
                                    <p:animEffect transition="in" filter="fade">
                                      <p:cBhvr>
                                        <p:cTn id="175" dur="500"/>
                                        <p:tgtEl>
                                          <p:spTgt spid="29">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9">
                                            <p:txEl>
                                              <p:pRg st="0" end="0"/>
                                            </p:txEl>
                                          </p:spTgt>
                                        </p:tgtEl>
                                        <p:attrNameLst>
                                          <p:attrName>style.visibility</p:attrName>
                                        </p:attrNameLst>
                                      </p:cBhvr>
                                      <p:to>
                                        <p:strVal val="visible"/>
                                      </p:to>
                                    </p:set>
                                    <p:animEffect transition="in" filter="fade">
                                      <p:cBhvr>
                                        <p:cTn id="178" dur="500"/>
                                        <p:tgtEl>
                                          <p:spTgt spid="29">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30">
                                            <p:bg/>
                                          </p:spTgt>
                                        </p:tgtEl>
                                        <p:attrNameLst>
                                          <p:attrName>style.visibility</p:attrName>
                                        </p:attrNameLst>
                                      </p:cBhvr>
                                      <p:to>
                                        <p:strVal val="visible"/>
                                      </p:to>
                                    </p:set>
                                    <p:animEffect transition="in" filter="fade">
                                      <p:cBhvr>
                                        <p:cTn id="183" dur="500"/>
                                        <p:tgtEl>
                                          <p:spTgt spid="30">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30">
                                            <p:txEl>
                                              <p:pRg st="0" end="0"/>
                                            </p:txEl>
                                          </p:spTgt>
                                        </p:tgtEl>
                                        <p:attrNameLst>
                                          <p:attrName>style.visibility</p:attrName>
                                        </p:attrNameLst>
                                      </p:cBhvr>
                                      <p:to>
                                        <p:strVal val="visible"/>
                                      </p:to>
                                    </p:set>
                                    <p:animEffect transition="in" filter="fade">
                                      <p:cBhvr>
                                        <p:cTn id="186" dur="500"/>
                                        <p:tgtEl>
                                          <p:spTgt spid="30">
                                            <p:txEl>
                                              <p:pRg st="0" end="0"/>
                                            </p:txEl>
                                          </p:spTgt>
                                        </p:tgtEl>
                                      </p:cBhvr>
                                    </p:animEffect>
                                  </p:childTnLst>
                                </p:cTn>
                              </p:par>
                            </p:childTnLst>
                          </p:cTn>
                        </p:par>
                      </p:childTnLst>
                    </p:cTn>
                  </p:par>
                  <p:par>
                    <p:cTn id="187" fill="hold">
                      <p:stCondLst>
                        <p:cond delay="indefinite"/>
                      </p:stCondLst>
                      <p:childTnLst>
                        <p:par>
                          <p:cTn id="188" fill="hold">
                            <p:stCondLst>
                              <p:cond delay="0"/>
                            </p:stCondLst>
                            <p:childTnLst>
                              <p:par>
                                <p:cTn id="189" presetID="10" presetClass="entr" presetSubtype="0" fill="hold" grpId="0" nodeType="clickEffect">
                                  <p:stCondLst>
                                    <p:cond delay="0"/>
                                  </p:stCondLst>
                                  <p:childTnLst>
                                    <p:set>
                                      <p:cBhvr>
                                        <p:cTn id="190" dur="1" fill="hold">
                                          <p:stCondLst>
                                            <p:cond delay="0"/>
                                          </p:stCondLst>
                                        </p:cTn>
                                        <p:tgtEl>
                                          <p:spTgt spid="31">
                                            <p:bg/>
                                          </p:spTgt>
                                        </p:tgtEl>
                                        <p:attrNameLst>
                                          <p:attrName>style.visibility</p:attrName>
                                        </p:attrNameLst>
                                      </p:cBhvr>
                                      <p:to>
                                        <p:strVal val="visible"/>
                                      </p:to>
                                    </p:set>
                                    <p:animEffect transition="in" filter="fade">
                                      <p:cBhvr>
                                        <p:cTn id="191" dur="500"/>
                                        <p:tgtEl>
                                          <p:spTgt spid="31">
                                            <p:bg/>
                                          </p:spTgt>
                                        </p:tgtEl>
                                      </p:cBhvr>
                                    </p:animEffect>
                                  </p:childTnLst>
                                </p:cTn>
                              </p:par>
                              <p:par>
                                <p:cTn id="192" presetID="10" presetClass="entr" presetSubtype="0" fill="hold" grpId="0" nodeType="withEffect">
                                  <p:stCondLst>
                                    <p:cond delay="0"/>
                                  </p:stCondLst>
                                  <p:childTnLst>
                                    <p:set>
                                      <p:cBhvr>
                                        <p:cTn id="193" dur="1" fill="hold">
                                          <p:stCondLst>
                                            <p:cond delay="0"/>
                                          </p:stCondLst>
                                        </p:cTn>
                                        <p:tgtEl>
                                          <p:spTgt spid="31">
                                            <p:txEl>
                                              <p:pRg st="0" end="0"/>
                                            </p:txEl>
                                          </p:spTgt>
                                        </p:tgtEl>
                                        <p:attrNameLst>
                                          <p:attrName>style.visibility</p:attrName>
                                        </p:attrNameLst>
                                      </p:cBhvr>
                                      <p:to>
                                        <p:strVal val="visible"/>
                                      </p:to>
                                    </p:set>
                                    <p:animEffect transition="in" filter="fade">
                                      <p:cBhvr>
                                        <p:cTn id="194" dur="500"/>
                                        <p:tgtEl>
                                          <p:spTgt spid="31">
                                            <p:txEl>
                                              <p:pRg st="0" end="0"/>
                                            </p:txEl>
                                          </p:spTgt>
                                        </p:tgtEl>
                                      </p:cBhvr>
                                    </p:animEffect>
                                  </p:childTnLst>
                                </p:cTn>
                              </p:par>
                            </p:childTnLst>
                          </p:cTn>
                        </p:par>
                      </p:childTnLst>
                    </p:cTn>
                  </p:par>
                  <p:par>
                    <p:cTn id="195" fill="hold">
                      <p:stCondLst>
                        <p:cond delay="indefinite"/>
                      </p:stCondLst>
                      <p:childTnLst>
                        <p:par>
                          <p:cTn id="196" fill="hold">
                            <p:stCondLst>
                              <p:cond delay="0"/>
                            </p:stCondLst>
                            <p:childTnLst>
                              <p:par>
                                <p:cTn id="197" presetID="10" presetClass="entr" presetSubtype="0" fill="hold" grpId="0" nodeType="clickEffect">
                                  <p:stCondLst>
                                    <p:cond delay="0"/>
                                  </p:stCondLst>
                                  <p:childTnLst>
                                    <p:set>
                                      <p:cBhvr>
                                        <p:cTn id="198" dur="1" fill="hold">
                                          <p:stCondLst>
                                            <p:cond delay="0"/>
                                          </p:stCondLst>
                                        </p:cTn>
                                        <p:tgtEl>
                                          <p:spTgt spid="32">
                                            <p:bg/>
                                          </p:spTgt>
                                        </p:tgtEl>
                                        <p:attrNameLst>
                                          <p:attrName>style.visibility</p:attrName>
                                        </p:attrNameLst>
                                      </p:cBhvr>
                                      <p:to>
                                        <p:strVal val="visible"/>
                                      </p:to>
                                    </p:set>
                                    <p:animEffect transition="in" filter="fade">
                                      <p:cBhvr>
                                        <p:cTn id="199" dur="500"/>
                                        <p:tgtEl>
                                          <p:spTgt spid="32">
                                            <p:bg/>
                                          </p:spTgt>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32">
                                            <p:txEl>
                                              <p:pRg st="0" end="0"/>
                                            </p:txEl>
                                          </p:spTgt>
                                        </p:tgtEl>
                                        <p:attrNameLst>
                                          <p:attrName>style.visibility</p:attrName>
                                        </p:attrNameLst>
                                      </p:cBhvr>
                                      <p:to>
                                        <p:strVal val="visible"/>
                                      </p:to>
                                    </p:set>
                                    <p:animEffect transition="in" filter="fade">
                                      <p:cBhvr>
                                        <p:cTn id="202" dur="500"/>
                                        <p:tgtEl>
                                          <p:spTgt spid="32">
                                            <p:txEl>
                                              <p:pRg st="0" end="0"/>
                                            </p:txEl>
                                          </p:spTgt>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grpId="0" nodeType="clickEffect">
                                  <p:stCondLst>
                                    <p:cond delay="0"/>
                                  </p:stCondLst>
                                  <p:childTnLst>
                                    <p:set>
                                      <p:cBhvr>
                                        <p:cTn id="206" dur="1" fill="hold">
                                          <p:stCondLst>
                                            <p:cond delay="0"/>
                                          </p:stCondLst>
                                        </p:cTn>
                                        <p:tgtEl>
                                          <p:spTgt spid="33">
                                            <p:bg/>
                                          </p:spTgt>
                                        </p:tgtEl>
                                        <p:attrNameLst>
                                          <p:attrName>style.visibility</p:attrName>
                                        </p:attrNameLst>
                                      </p:cBhvr>
                                      <p:to>
                                        <p:strVal val="visible"/>
                                      </p:to>
                                    </p:set>
                                    <p:animEffect transition="in" filter="fade">
                                      <p:cBhvr>
                                        <p:cTn id="207" dur="500"/>
                                        <p:tgtEl>
                                          <p:spTgt spid="33">
                                            <p:bg/>
                                          </p:spTgt>
                                        </p:tgtEl>
                                      </p:cBhvr>
                                    </p:animEffect>
                                  </p:childTnLst>
                                </p:cTn>
                              </p:par>
                              <p:par>
                                <p:cTn id="208" presetID="10" presetClass="entr" presetSubtype="0" fill="hold" grpId="0" nodeType="withEffect">
                                  <p:stCondLst>
                                    <p:cond delay="0"/>
                                  </p:stCondLst>
                                  <p:childTnLst>
                                    <p:set>
                                      <p:cBhvr>
                                        <p:cTn id="209" dur="1" fill="hold">
                                          <p:stCondLst>
                                            <p:cond delay="0"/>
                                          </p:stCondLst>
                                        </p:cTn>
                                        <p:tgtEl>
                                          <p:spTgt spid="33">
                                            <p:txEl>
                                              <p:pRg st="0" end="0"/>
                                            </p:txEl>
                                          </p:spTgt>
                                        </p:tgtEl>
                                        <p:attrNameLst>
                                          <p:attrName>style.visibility</p:attrName>
                                        </p:attrNameLst>
                                      </p:cBhvr>
                                      <p:to>
                                        <p:strVal val="visible"/>
                                      </p:to>
                                    </p:set>
                                    <p:animEffect transition="in" filter="fade">
                                      <p:cBhvr>
                                        <p:cTn id="210" dur="500"/>
                                        <p:tgtEl>
                                          <p:spTgt spid="33">
                                            <p:txEl>
                                              <p:pRg st="0" end="0"/>
                                            </p:txEl>
                                          </p:spTgt>
                                        </p:tgtEl>
                                      </p:cBhvr>
                                    </p:animEffect>
                                  </p:childTnLst>
                                </p:cTn>
                              </p:par>
                            </p:childTnLst>
                          </p:cTn>
                        </p:par>
                      </p:childTnLst>
                    </p:cTn>
                  </p:par>
                  <p:par>
                    <p:cTn id="211" fill="hold">
                      <p:stCondLst>
                        <p:cond delay="indefinite"/>
                      </p:stCondLst>
                      <p:childTnLst>
                        <p:par>
                          <p:cTn id="212" fill="hold">
                            <p:stCondLst>
                              <p:cond delay="0"/>
                            </p:stCondLst>
                            <p:childTnLst>
                              <p:par>
                                <p:cTn id="213" presetID="10" presetClass="entr" presetSubtype="0" fill="hold" grpId="0" nodeType="clickEffect">
                                  <p:stCondLst>
                                    <p:cond delay="0"/>
                                  </p:stCondLst>
                                  <p:childTnLst>
                                    <p:set>
                                      <p:cBhvr>
                                        <p:cTn id="214" dur="1" fill="hold">
                                          <p:stCondLst>
                                            <p:cond delay="0"/>
                                          </p:stCondLst>
                                        </p:cTn>
                                        <p:tgtEl>
                                          <p:spTgt spid="35">
                                            <p:bg/>
                                          </p:spTgt>
                                        </p:tgtEl>
                                        <p:attrNameLst>
                                          <p:attrName>style.visibility</p:attrName>
                                        </p:attrNameLst>
                                      </p:cBhvr>
                                      <p:to>
                                        <p:strVal val="visible"/>
                                      </p:to>
                                    </p:set>
                                    <p:animEffect transition="in" filter="fade">
                                      <p:cBhvr>
                                        <p:cTn id="215" dur="500"/>
                                        <p:tgtEl>
                                          <p:spTgt spid="35">
                                            <p:bg/>
                                          </p:spTgt>
                                        </p:tgtEl>
                                      </p:cBhvr>
                                    </p:animEffect>
                                  </p:childTnLst>
                                </p:cTn>
                              </p:par>
                              <p:par>
                                <p:cTn id="216" presetID="10" presetClass="entr" presetSubtype="0" fill="hold" grpId="0" nodeType="withEffect">
                                  <p:stCondLst>
                                    <p:cond delay="0"/>
                                  </p:stCondLst>
                                  <p:childTnLst>
                                    <p:set>
                                      <p:cBhvr>
                                        <p:cTn id="217" dur="1" fill="hold">
                                          <p:stCondLst>
                                            <p:cond delay="0"/>
                                          </p:stCondLst>
                                        </p:cTn>
                                        <p:tgtEl>
                                          <p:spTgt spid="35">
                                            <p:txEl>
                                              <p:pRg st="0" end="0"/>
                                            </p:txEl>
                                          </p:spTgt>
                                        </p:tgtEl>
                                        <p:attrNameLst>
                                          <p:attrName>style.visibility</p:attrName>
                                        </p:attrNameLst>
                                      </p:cBhvr>
                                      <p:to>
                                        <p:strVal val="visible"/>
                                      </p:to>
                                    </p:set>
                                    <p:animEffect transition="in" filter="fade">
                                      <p:cBhvr>
                                        <p:cTn id="218" dur="500"/>
                                        <p:tgtEl>
                                          <p:spTgt spid="35">
                                            <p:txEl>
                                              <p:pRg st="0" end="0"/>
                                            </p:txEl>
                                          </p:spTgt>
                                        </p:tgtEl>
                                      </p:cBhvr>
                                    </p:animEffect>
                                  </p:childTnLst>
                                </p:cTn>
                              </p:par>
                            </p:childTnLst>
                          </p:cTn>
                        </p:par>
                      </p:childTnLst>
                    </p:cTn>
                  </p:par>
                  <p:par>
                    <p:cTn id="219" fill="hold">
                      <p:stCondLst>
                        <p:cond delay="indefinite"/>
                      </p:stCondLst>
                      <p:childTnLst>
                        <p:par>
                          <p:cTn id="220" fill="hold">
                            <p:stCondLst>
                              <p:cond delay="0"/>
                            </p:stCondLst>
                            <p:childTnLst>
                              <p:par>
                                <p:cTn id="221" presetID="10" presetClass="entr" presetSubtype="0" fill="hold" grpId="0" nodeType="clickEffect">
                                  <p:stCondLst>
                                    <p:cond delay="0"/>
                                  </p:stCondLst>
                                  <p:childTnLst>
                                    <p:set>
                                      <p:cBhvr>
                                        <p:cTn id="222" dur="1" fill="hold">
                                          <p:stCondLst>
                                            <p:cond delay="0"/>
                                          </p:stCondLst>
                                        </p:cTn>
                                        <p:tgtEl>
                                          <p:spTgt spid="36">
                                            <p:bg/>
                                          </p:spTgt>
                                        </p:tgtEl>
                                        <p:attrNameLst>
                                          <p:attrName>style.visibility</p:attrName>
                                        </p:attrNameLst>
                                      </p:cBhvr>
                                      <p:to>
                                        <p:strVal val="visible"/>
                                      </p:to>
                                    </p:set>
                                    <p:animEffect transition="in" filter="fade">
                                      <p:cBhvr>
                                        <p:cTn id="223" dur="500"/>
                                        <p:tgtEl>
                                          <p:spTgt spid="36">
                                            <p:bg/>
                                          </p:spTgt>
                                        </p:tgtEl>
                                      </p:cBhvr>
                                    </p:animEffect>
                                  </p:childTnLst>
                                </p:cTn>
                              </p:par>
                              <p:par>
                                <p:cTn id="224" presetID="10" presetClass="entr" presetSubtype="0" fill="hold" grpId="0" nodeType="withEffect">
                                  <p:stCondLst>
                                    <p:cond delay="0"/>
                                  </p:stCondLst>
                                  <p:childTnLst>
                                    <p:set>
                                      <p:cBhvr>
                                        <p:cTn id="225" dur="1" fill="hold">
                                          <p:stCondLst>
                                            <p:cond delay="0"/>
                                          </p:stCondLst>
                                        </p:cTn>
                                        <p:tgtEl>
                                          <p:spTgt spid="36">
                                            <p:txEl>
                                              <p:pRg st="0" end="0"/>
                                            </p:txEl>
                                          </p:spTgt>
                                        </p:tgtEl>
                                        <p:attrNameLst>
                                          <p:attrName>style.visibility</p:attrName>
                                        </p:attrNameLst>
                                      </p:cBhvr>
                                      <p:to>
                                        <p:strVal val="visible"/>
                                      </p:to>
                                    </p:set>
                                    <p:animEffect transition="in" filter="fade">
                                      <p:cBhvr>
                                        <p:cTn id="226" dur="500"/>
                                        <p:tgtEl>
                                          <p:spTgt spid="36">
                                            <p:txEl>
                                              <p:pRg st="0" end="0"/>
                                            </p:txEl>
                                          </p:spTgt>
                                        </p:tgtEl>
                                      </p:cBhvr>
                                    </p:animEffect>
                                  </p:childTnLst>
                                </p:cTn>
                              </p:par>
                            </p:childTnLst>
                          </p:cTn>
                        </p:par>
                      </p:childTnLst>
                    </p:cTn>
                  </p:par>
                  <p:par>
                    <p:cTn id="227" fill="hold">
                      <p:stCondLst>
                        <p:cond delay="indefinite"/>
                      </p:stCondLst>
                      <p:childTnLst>
                        <p:par>
                          <p:cTn id="228" fill="hold">
                            <p:stCondLst>
                              <p:cond delay="0"/>
                            </p:stCondLst>
                            <p:childTnLst>
                              <p:par>
                                <p:cTn id="229" presetID="10" presetClass="entr" presetSubtype="0" fill="hold" grpId="0" nodeType="clickEffect">
                                  <p:stCondLst>
                                    <p:cond delay="0"/>
                                  </p:stCondLst>
                                  <p:childTnLst>
                                    <p:set>
                                      <p:cBhvr>
                                        <p:cTn id="230" dur="1" fill="hold">
                                          <p:stCondLst>
                                            <p:cond delay="0"/>
                                          </p:stCondLst>
                                        </p:cTn>
                                        <p:tgtEl>
                                          <p:spTgt spid="37">
                                            <p:bg/>
                                          </p:spTgt>
                                        </p:tgtEl>
                                        <p:attrNameLst>
                                          <p:attrName>style.visibility</p:attrName>
                                        </p:attrNameLst>
                                      </p:cBhvr>
                                      <p:to>
                                        <p:strVal val="visible"/>
                                      </p:to>
                                    </p:set>
                                    <p:animEffect transition="in" filter="fade">
                                      <p:cBhvr>
                                        <p:cTn id="231" dur="500"/>
                                        <p:tgtEl>
                                          <p:spTgt spid="37">
                                            <p:bg/>
                                          </p:spTgt>
                                        </p:tgtEl>
                                      </p:cBhvr>
                                    </p:animEffect>
                                  </p:childTnLst>
                                </p:cTn>
                              </p:par>
                              <p:par>
                                <p:cTn id="232" presetID="10" presetClass="entr" presetSubtype="0" fill="hold" grpId="0" nodeType="withEffect">
                                  <p:stCondLst>
                                    <p:cond delay="0"/>
                                  </p:stCondLst>
                                  <p:childTnLst>
                                    <p:set>
                                      <p:cBhvr>
                                        <p:cTn id="233" dur="1" fill="hold">
                                          <p:stCondLst>
                                            <p:cond delay="0"/>
                                          </p:stCondLst>
                                        </p:cTn>
                                        <p:tgtEl>
                                          <p:spTgt spid="37">
                                            <p:txEl>
                                              <p:pRg st="0" end="0"/>
                                            </p:txEl>
                                          </p:spTgt>
                                        </p:tgtEl>
                                        <p:attrNameLst>
                                          <p:attrName>style.visibility</p:attrName>
                                        </p:attrNameLst>
                                      </p:cBhvr>
                                      <p:to>
                                        <p:strVal val="visible"/>
                                      </p:to>
                                    </p:set>
                                    <p:animEffect transition="in" filter="fade">
                                      <p:cBhvr>
                                        <p:cTn id="234" dur="500"/>
                                        <p:tgtEl>
                                          <p:spTgt spid="37">
                                            <p:txEl>
                                              <p:pRg st="0" end="0"/>
                                            </p:txEl>
                                          </p:spTgt>
                                        </p:tgtEl>
                                      </p:cBhvr>
                                    </p:animEffect>
                                  </p:childTnLst>
                                </p:cTn>
                              </p:par>
                            </p:childTnLst>
                          </p:cTn>
                        </p:par>
                      </p:childTnLst>
                    </p:cTn>
                  </p:par>
                  <p:par>
                    <p:cTn id="235" fill="hold">
                      <p:stCondLst>
                        <p:cond delay="indefinite"/>
                      </p:stCondLst>
                      <p:childTnLst>
                        <p:par>
                          <p:cTn id="236" fill="hold">
                            <p:stCondLst>
                              <p:cond delay="0"/>
                            </p:stCondLst>
                            <p:childTnLst>
                              <p:par>
                                <p:cTn id="237" presetID="10" presetClass="entr" presetSubtype="0" fill="hold" grpId="0" nodeType="clickEffect">
                                  <p:stCondLst>
                                    <p:cond delay="0"/>
                                  </p:stCondLst>
                                  <p:childTnLst>
                                    <p:set>
                                      <p:cBhvr>
                                        <p:cTn id="238" dur="1" fill="hold">
                                          <p:stCondLst>
                                            <p:cond delay="0"/>
                                          </p:stCondLst>
                                        </p:cTn>
                                        <p:tgtEl>
                                          <p:spTgt spid="38">
                                            <p:bg/>
                                          </p:spTgt>
                                        </p:tgtEl>
                                        <p:attrNameLst>
                                          <p:attrName>style.visibility</p:attrName>
                                        </p:attrNameLst>
                                      </p:cBhvr>
                                      <p:to>
                                        <p:strVal val="visible"/>
                                      </p:to>
                                    </p:set>
                                    <p:animEffect transition="in" filter="fade">
                                      <p:cBhvr>
                                        <p:cTn id="239" dur="500"/>
                                        <p:tgtEl>
                                          <p:spTgt spid="38">
                                            <p:bg/>
                                          </p:spTgt>
                                        </p:tgtEl>
                                      </p:cBhvr>
                                    </p:animEffect>
                                  </p:childTnLst>
                                </p:cTn>
                              </p:par>
                              <p:par>
                                <p:cTn id="240" presetID="10" presetClass="entr" presetSubtype="0" fill="hold" grpId="0" nodeType="withEffect">
                                  <p:stCondLst>
                                    <p:cond delay="0"/>
                                  </p:stCondLst>
                                  <p:childTnLst>
                                    <p:set>
                                      <p:cBhvr>
                                        <p:cTn id="241" dur="1" fill="hold">
                                          <p:stCondLst>
                                            <p:cond delay="0"/>
                                          </p:stCondLst>
                                        </p:cTn>
                                        <p:tgtEl>
                                          <p:spTgt spid="38">
                                            <p:txEl>
                                              <p:pRg st="0" end="0"/>
                                            </p:txEl>
                                          </p:spTgt>
                                        </p:tgtEl>
                                        <p:attrNameLst>
                                          <p:attrName>style.visibility</p:attrName>
                                        </p:attrNameLst>
                                      </p:cBhvr>
                                      <p:to>
                                        <p:strVal val="visible"/>
                                      </p:to>
                                    </p:set>
                                    <p:animEffect transition="in" filter="fade">
                                      <p:cBhvr>
                                        <p:cTn id="242" dur="500"/>
                                        <p:tgtEl>
                                          <p:spTgt spid="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7" grpId="0" build="p" animBg="1"/>
      <p:bldP spid="8" grpId="0" build="p" animBg="1"/>
      <p:bldP spid="9" grpId="0" build="p" animBg="1"/>
      <p:bldP spid="11" grpId="0" build="p" animBg="1"/>
      <p:bldP spid="12" grpId="0" build="p" animBg="1"/>
      <p:bldP spid="13" grpId="0" build="p" animBg="1"/>
      <p:bldP spid="14" grpId="0" build="p" animBg="1"/>
      <p:bldP spid="15" grpId="0" build="p" animBg="1"/>
      <p:bldP spid="16" grpId="0" build="p" animBg="1"/>
      <p:bldP spid="17" grpId="0" build="p" animBg="1"/>
      <p:bldP spid="18" grpId="0" build="p" animBg="1"/>
      <p:bldP spid="20" grpId="0" build="p" animBg="1"/>
      <p:bldP spid="21" grpId="0" build="p" animBg="1"/>
      <p:bldP spid="22" grpId="0" build="p" animBg="1"/>
      <p:bldP spid="23" grpId="0" build="p" animBg="1"/>
      <p:bldP spid="25" grpId="0" build="p" animBg="1"/>
      <p:bldP spid="26" grpId="0" build="p" animBg="1"/>
      <p:bldP spid="27" grpId="0" build="p" animBg="1"/>
      <p:bldP spid="29" grpId="0" build="p" animBg="1"/>
      <p:bldP spid="30" grpId="0" build="p" animBg="1"/>
      <p:bldP spid="31" grpId="0" build="p" animBg="1"/>
      <p:bldP spid="32" grpId="0" build="p" animBg="1"/>
      <p:bldP spid="33" grpId="0" build="p" animBg="1"/>
      <p:bldP spid="35" grpId="0" build="p" animBg="1"/>
      <p:bldP spid="36" grpId="0" build="p" animBg="1"/>
      <p:bldP spid="37" grpId="0" build="p" animBg="1"/>
      <p:bldP spid="38"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9">
    <p:spTree>
      <p:nvGrpSpPr>
        <p:cNvPr id="1" name=""/>
        <p:cNvGrpSpPr/>
        <p:nvPr/>
      </p:nvGrpSpPr>
      <p:grpSpPr>
        <a:xfrm>
          <a:off x="0" y="0"/>
          <a:ext cx="0" cy="0"/>
          <a:chOff x="0" y="0"/>
          <a:chExt cx="0" cy="0"/>
        </a:xfrm>
      </p:grpSpPr>
      <p:sp>
        <p:nvSpPr>
          <p:cNvPr id="2" name="QB_5_BD.116_1#2c40f6cd1?sp=1&amp;pid=f3e3961a5&amp;color=0,55,96&amp;vtp=1&amp;bt=1&amp;bbb=1"/>
          <p:cNvSpPr/>
          <p:nvPr/>
        </p:nvSpPr>
        <p:spPr>
          <a:xfrm>
            <a:off x="502920" y="1508760"/>
            <a:ext cx="10570464" cy="1189355"/>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34.</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vt</a:t>
            </a:r>
            <a:r>
              <a:rPr lang="en-US" altLang="zh-CN" sz="1800" b="0" i="0" dirty="0">
                <a:solidFill>
                  <a:srgbClr val="003760"/>
                </a:solidFill>
                <a:latin typeface="Times New Roman" pitchFamily="34" charset="0"/>
                <a:ea typeface="微软雅黑" pitchFamily="34" charset="-122"/>
                <a:cs typeface="Times New Roman" pitchFamily="34" charset="-120"/>
              </a:rPr>
              <a:t>.显示；反映；反射</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vt</a:t>
            </a:r>
            <a:r>
              <a:rPr lang="en-US" altLang="zh-CN" sz="1800" b="0" i="0" dirty="0">
                <a:solidFill>
                  <a:srgbClr val="003760"/>
                </a:solidFill>
                <a:latin typeface="Times New Roman" pitchFamily="34" charset="0"/>
                <a:ea typeface="微软雅黑" pitchFamily="34" charset="-122"/>
                <a:cs typeface="Times New Roman" pitchFamily="34" charset="-120"/>
              </a:rPr>
              <a:t>.&amp;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vi</a:t>
            </a:r>
            <a:r>
              <a:rPr lang="en-US" altLang="zh-CN" sz="1800" b="0" i="0" dirty="0">
                <a:solidFill>
                  <a:srgbClr val="003760"/>
                </a:solidFill>
                <a:latin typeface="Times New Roman" pitchFamily="34" charset="0"/>
                <a:ea typeface="微软雅黑" pitchFamily="34" charset="-122"/>
                <a:cs typeface="Times New Roman" pitchFamily="34" charset="-120"/>
              </a:rPr>
              <a:t>.沉思</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搭</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配</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认真思考；给</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带来影响</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派</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.映像；反映；反射；深思</a:t>
            </a:r>
            <a:endParaRPr lang="en-US" altLang="zh-CN" sz="1800" dirty="0"/>
          </a:p>
        </p:txBody>
      </p:sp>
      <p:sp>
        <p:nvSpPr>
          <p:cNvPr id="3" name="QB_5_AN.117_1#2c40f6cd1.blank?pid=f3e3961a5&amp;color=0,55,96&amp;vpa=83&amp;vtp=1&amp;bbb=1"/>
          <p:cNvSpPr/>
          <p:nvPr/>
        </p:nvSpPr>
        <p:spPr>
          <a:xfrm>
            <a:off x="794226" y="1478280"/>
            <a:ext cx="750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reflect</a:t>
            </a:r>
            <a:endParaRPr lang="en-US" altLang="zh-CN" dirty="0"/>
          </a:p>
        </p:txBody>
      </p:sp>
      <p:sp>
        <p:nvSpPr>
          <p:cNvPr id="4" name="QB_5_AN.118_1#2c40f6cd1.blank?pid=f3e3961a5&amp;color=0,55,96&amp;vpa=84&amp;vtp=1&amp;bbb=1"/>
          <p:cNvSpPr/>
          <p:nvPr/>
        </p:nvSpPr>
        <p:spPr>
          <a:xfrm>
            <a:off x="1079976" y="1897380"/>
            <a:ext cx="750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reflect</a:t>
            </a:r>
            <a:endParaRPr lang="en-US" altLang="zh-CN" dirty="0"/>
          </a:p>
        </p:txBody>
      </p:sp>
      <p:sp>
        <p:nvSpPr>
          <p:cNvPr id="5" name="QB_5_AN.119_1#2c40f6cd1.blank?pid=f3e3961a5&amp;color=0,55,96&amp;vpa=85&amp;vtp=1&amp;bbb=1"/>
          <p:cNvSpPr/>
          <p:nvPr/>
        </p:nvSpPr>
        <p:spPr>
          <a:xfrm>
            <a:off x="1968976" y="1884680"/>
            <a:ext cx="915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on/upon</a:t>
            </a:r>
            <a:endParaRPr lang="en-US" altLang="zh-CN" dirty="0"/>
          </a:p>
        </p:txBody>
      </p:sp>
      <p:sp>
        <p:nvSpPr>
          <p:cNvPr id="6" name="QB_5_AN.120_1#2c40f6cd1.blank?pid=f3e3961a5&amp;color=0,55,96&amp;vpa=86&amp;vtp=1&amp;bbb=1"/>
          <p:cNvSpPr/>
          <p:nvPr/>
        </p:nvSpPr>
        <p:spPr>
          <a:xfrm>
            <a:off x="698976" y="2295525"/>
            <a:ext cx="1042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reflection</a:t>
            </a:r>
            <a:endParaRPr lang="en-US" altLang="zh-CN" dirty="0"/>
          </a:p>
        </p:txBody>
      </p:sp>
      <p:sp>
        <p:nvSpPr>
          <p:cNvPr id="7" name="QB_5_BD.121_1#a8cceca2f?pid=f3e3961a5&amp;color=0,55,96&amp;vtp=1&amp;bbb=1"/>
          <p:cNvSpPr/>
          <p:nvPr/>
        </p:nvSpPr>
        <p:spPr>
          <a:xfrm>
            <a:off x="502920" y="2752090"/>
            <a:ext cx="10570464" cy="2446655"/>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35.</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穿上盛装</a:t>
            </a:r>
            <a:r>
              <a:rPr lang="en-US" altLang="zh-CN" sz="1800" b="0" i="0">
                <a:solidFill>
                  <a:srgbClr val="003760"/>
                </a:solidFill>
                <a:latin typeface="Times New Roman" pitchFamily="34" charset="0"/>
                <a:ea typeface="微软雅黑" pitchFamily="34" charset="-122"/>
                <a:cs typeface="Times New Roman" pitchFamily="34" charset="-120"/>
              </a:rPr>
              <a:t>；装扮</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36.</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 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毕竟；别忘了</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37.</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 ______ 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不管；尽管</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同义despite/regardless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38.</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 __________ 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利用；欺骗；占</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的便宜</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39.</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____ ___ 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（兴趣、想法等方面）相同；有相同的特征</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拓展</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________ ___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无共同之处</a:t>
            </a:r>
            <a:endParaRPr lang="en-US" altLang="zh-CN" sz="1800" dirty="0"/>
          </a:p>
        </p:txBody>
      </p:sp>
      <p:sp>
        <p:nvSpPr>
          <p:cNvPr id="8" name="QB_5_AN.122_1#a8cceca2f.blank?pid=f3e3961a5&amp;color=0,55,96&amp;vpa=87&amp;vtp=1&amp;bbb=1"/>
          <p:cNvSpPr/>
          <p:nvPr/>
        </p:nvSpPr>
        <p:spPr>
          <a:xfrm>
            <a:off x="794226" y="2721610"/>
            <a:ext cx="636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dress</a:t>
            </a:r>
            <a:endParaRPr lang="en-US" altLang="zh-CN" dirty="0"/>
          </a:p>
        </p:txBody>
      </p:sp>
      <p:sp>
        <p:nvSpPr>
          <p:cNvPr id="9" name="QB_5_AN.123_1#a8cceca2f.blank?pid=f3e3961a5&amp;color=0,55,96&amp;vpa=88&amp;vtp=1&amp;bbb=1"/>
          <p:cNvSpPr/>
          <p:nvPr/>
        </p:nvSpPr>
        <p:spPr>
          <a:xfrm>
            <a:off x="1835626" y="2721610"/>
            <a:ext cx="369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sb</a:t>
            </a:r>
            <a:endParaRPr lang="en-US" altLang="zh-CN" dirty="0"/>
          </a:p>
        </p:txBody>
      </p:sp>
      <p:sp>
        <p:nvSpPr>
          <p:cNvPr id="10" name="QB_5_AN.124_1#a8cceca2f.blank?pid=f3e3961a5&amp;color=0,55,96&amp;vpa=89&amp;vtp=1&amp;bbb=1"/>
          <p:cNvSpPr/>
          <p:nvPr/>
        </p:nvSpPr>
        <p:spPr>
          <a:xfrm>
            <a:off x="2623026" y="2708910"/>
            <a:ext cx="395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up</a:t>
            </a:r>
            <a:endParaRPr lang="en-US" altLang="zh-CN" dirty="0"/>
          </a:p>
        </p:txBody>
      </p:sp>
      <p:sp>
        <p:nvSpPr>
          <p:cNvPr id="12" name="QB_5_AN.126_1#a8cceca2f.blank?pid=f3e3961a5&amp;color=0,55,96&amp;vpa=90&amp;vtp=1&amp;bbb=1"/>
          <p:cNvSpPr/>
          <p:nvPr/>
        </p:nvSpPr>
        <p:spPr>
          <a:xfrm>
            <a:off x="756126" y="3140710"/>
            <a:ext cx="585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after</a:t>
            </a:r>
            <a:endParaRPr lang="en-US" altLang="zh-CN" dirty="0"/>
          </a:p>
        </p:txBody>
      </p:sp>
      <p:sp>
        <p:nvSpPr>
          <p:cNvPr id="13" name="QB_5_AN.127_1#a8cceca2f.blank?pid=f3e3961a5&amp;color=0,55,96&amp;vpa=91&amp;vtp=1&amp;bbb=1"/>
          <p:cNvSpPr/>
          <p:nvPr/>
        </p:nvSpPr>
        <p:spPr>
          <a:xfrm>
            <a:off x="1480026" y="3140710"/>
            <a:ext cx="395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all</a:t>
            </a:r>
            <a:endParaRPr lang="en-US" altLang="zh-CN" dirty="0"/>
          </a:p>
        </p:txBody>
      </p:sp>
      <p:sp>
        <p:nvSpPr>
          <p:cNvPr id="15" name="QB_5_AN.129_1#a8cceca2f.blank?pid=f3e3961a5&amp;color=0,55,96&amp;vpa=92&amp;vtp=1&amp;bbb=1"/>
          <p:cNvSpPr/>
          <p:nvPr/>
        </p:nvSpPr>
        <p:spPr>
          <a:xfrm>
            <a:off x="768826" y="3559810"/>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a:t>
            </a:r>
            <a:endParaRPr lang="en-US" altLang="zh-CN" dirty="0"/>
          </a:p>
        </p:txBody>
      </p:sp>
      <p:sp>
        <p:nvSpPr>
          <p:cNvPr id="16" name="QB_5_AN.130_1#a8cceca2f.blank?pid=f3e3961a5&amp;color=0,55,96&amp;vpa=93&amp;vtp=1&amp;bbb=1"/>
          <p:cNvSpPr/>
          <p:nvPr/>
        </p:nvSpPr>
        <p:spPr>
          <a:xfrm>
            <a:off x="1264126" y="3547110"/>
            <a:ext cx="598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spite</a:t>
            </a:r>
            <a:endParaRPr lang="en-US" altLang="zh-CN" dirty="0"/>
          </a:p>
        </p:txBody>
      </p:sp>
      <p:sp>
        <p:nvSpPr>
          <p:cNvPr id="17" name="QB_5_AN.131_1#a8cceca2f.blank?pid=f3e3961a5&amp;color=0,55,96&amp;vpa=94&amp;vtp=1&amp;bbb=1"/>
          <p:cNvSpPr/>
          <p:nvPr/>
        </p:nvSpPr>
        <p:spPr>
          <a:xfrm>
            <a:off x="2013426" y="3559810"/>
            <a:ext cx="357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of</a:t>
            </a:r>
            <a:endParaRPr lang="en-US" altLang="zh-CN" dirty="0"/>
          </a:p>
        </p:txBody>
      </p:sp>
      <p:sp>
        <p:nvSpPr>
          <p:cNvPr id="19" name="QB_5_AN.133_1#a8cceca2f.blank?pid=f3e3961a5&amp;color=0,55,96&amp;vpa=95&amp;vtp=1&amp;bbb=1"/>
          <p:cNvSpPr/>
          <p:nvPr/>
        </p:nvSpPr>
        <p:spPr>
          <a:xfrm>
            <a:off x="781526" y="3978910"/>
            <a:ext cx="547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take</a:t>
            </a:r>
            <a:endParaRPr lang="en-US" altLang="zh-CN" dirty="0"/>
          </a:p>
        </p:txBody>
      </p:sp>
      <p:sp>
        <p:nvSpPr>
          <p:cNvPr id="20" name="QB_5_AN.134_1#a8cceca2f.blank?pid=f3e3961a5&amp;color=0,55,96&amp;vpa=96&amp;vtp=1&amp;bbb=1"/>
          <p:cNvSpPr/>
          <p:nvPr/>
        </p:nvSpPr>
        <p:spPr>
          <a:xfrm>
            <a:off x="1480026" y="3966210"/>
            <a:ext cx="1093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advantage</a:t>
            </a:r>
            <a:endParaRPr lang="en-US" altLang="zh-CN" dirty="0"/>
          </a:p>
        </p:txBody>
      </p:sp>
      <p:sp>
        <p:nvSpPr>
          <p:cNvPr id="21" name="QB_5_AN.135_1#a8cceca2f.blank?pid=f3e3961a5&amp;color=0,55,96&amp;vpa=97&amp;vtp=1&amp;bbb=1"/>
          <p:cNvSpPr/>
          <p:nvPr/>
        </p:nvSpPr>
        <p:spPr>
          <a:xfrm>
            <a:off x="2699226" y="3978910"/>
            <a:ext cx="357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of</a:t>
            </a:r>
            <a:endParaRPr lang="en-US" altLang="zh-CN" dirty="0"/>
          </a:p>
        </p:txBody>
      </p:sp>
      <p:sp>
        <p:nvSpPr>
          <p:cNvPr id="23" name="QB_5_AN.137_1#a8cceca2f.blank?pid=f3e3961a5&amp;color=0,55,96&amp;vpa=98&amp;vtp=1&amp;bbb=1"/>
          <p:cNvSpPr/>
          <p:nvPr/>
        </p:nvSpPr>
        <p:spPr>
          <a:xfrm>
            <a:off x="806926" y="4398010"/>
            <a:ext cx="598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have</a:t>
            </a:r>
            <a:endParaRPr lang="en-US" altLang="zh-CN" dirty="0"/>
          </a:p>
        </p:txBody>
      </p:sp>
      <p:sp>
        <p:nvSpPr>
          <p:cNvPr id="24" name="QB_5_AN.138_1#a8cceca2f.blank?pid=f3e3961a5&amp;color=0,55,96&amp;vpa=99&amp;vtp=1&amp;bbb=1"/>
          <p:cNvSpPr/>
          <p:nvPr/>
        </p:nvSpPr>
        <p:spPr>
          <a:xfrm>
            <a:off x="1581626" y="4398010"/>
            <a:ext cx="433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sth</a:t>
            </a:r>
            <a:endParaRPr lang="en-US" altLang="zh-CN" dirty="0"/>
          </a:p>
        </p:txBody>
      </p:sp>
      <p:sp>
        <p:nvSpPr>
          <p:cNvPr id="25" name="QB_5_AN.139_1#a8cceca2f.blank?pid=f3e3961a5&amp;color=0,55,96&amp;vpa=100&amp;vtp=1&amp;bbb=1"/>
          <p:cNvSpPr/>
          <p:nvPr/>
        </p:nvSpPr>
        <p:spPr>
          <a:xfrm>
            <a:off x="2140426" y="4398010"/>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a:t>
            </a:r>
            <a:endParaRPr lang="en-US" altLang="zh-CN" dirty="0"/>
          </a:p>
        </p:txBody>
      </p:sp>
      <p:sp>
        <p:nvSpPr>
          <p:cNvPr id="26" name="QB_5_AN.140_1#a8cceca2f.blank?pid=f3e3961a5&amp;color=0,55,96&amp;vpa=101&amp;vtp=1&amp;bbb=1"/>
          <p:cNvSpPr/>
          <p:nvPr/>
        </p:nvSpPr>
        <p:spPr>
          <a:xfrm>
            <a:off x="2623026" y="4398010"/>
            <a:ext cx="966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common</a:t>
            </a:r>
            <a:endParaRPr lang="en-US" altLang="zh-CN" dirty="0"/>
          </a:p>
        </p:txBody>
      </p:sp>
      <p:sp>
        <p:nvSpPr>
          <p:cNvPr id="27" name="QB_5_AN.141_1#a8cceca2f.blank?pid=f3e3961a5&amp;color=0,55,96&amp;vpa=102&amp;vtp=1&amp;bbb=1"/>
          <p:cNvSpPr/>
          <p:nvPr/>
        </p:nvSpPr>
        <p:spPr>
          <a:xfrm>
            <a:off x="8693625" y="4398010"/>
            <a:ext cx="598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have</a:t>
            </a:r>
            <a:endParaRPr lang="en-US" altLang="zh-CN" dirty="0"/>
          </a:p>
        </p:txBody>
      </p:sp>
      <p:sp>
        <p:nvSpPr>
          <p:cNvPr id="28" name="QB_5_AN.142_1#a8cceca2f.blank?pid=f3e3961a5&amp;color=0,55,96&amp;vpa=103&amp;vtp=1&amp;bbb=1"/>
          <p:cNvSpPr/>
          <p:nvPr/>
        </p:nvSpPr>
        <p:spPr>
          <a:xfrm>
            <a:off x="9481025" y="4385310"/>
            <a:ext cx="865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nothing</a:t>
            </a:r>
            <a:endParaRPr lang="en-US" altLang="zh-CN" dirty="0"/>
          </a:p>
        </p:txBody>
      </p:sp>
      <p:sp>
        <p:nvSpPr>
          <p:cNvPr id="29" name="QB_5_AN.143_1#a8cceca2f.blank?pid=f3e3961a5&amp;color=0,55,96&amp;vpa=104&amp;vtp=1&amp;bbb=1"/>
          <p:cNvSpPr/>
          <p:nvPr/>
        </p:nvSpPr>
        <p:spPr>
          <a:xfrm>
            <a:off x="10484325" y="4398010"/>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a:t>
            </a:r>
            <a:endParaRPr lang="en-US" altLang="zh-CN" dirty="0"/>
          </a:p>
        </p:txBody>
      </p:sp>
      <p:sp>
        <p:nvSpPr>
          <p:cNvPr id="30" name="QB_5_AN.144_1#a8cceca2f.blank?pid=f3e3961a5&amp;color=0,55,96&amp;vpa=105&amp;vtp=1&amp;bbb=1"/>
          <p:cNvSpPr/>
          <p:nvPr/>
        </p:nvSpPr>
        <p:spPr>
          <a:xfrm>
            <a:off x="508476" y="4796155"/>
            <a:ext cx="966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common</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9">
                                            <p:bg/>
                                          </p:spTgt>
                                        </p:tgtEl>
                                        <p:attrNameLst>
                                          <p:attrName>style.visibility</p:attrName>
                                        </p:attrNameLst>
                                      </p:cBhvr>
                                      <p:to>
                                        <p:strVal val="visible"/>
                                      </p:to>
                                    </p:set>
                                    <p:animEffect transition="in" filter="fade">
                                      <p:cBhvr>
                                        <p:cTn id="103" dur="500"/>
                                        <p:tgtEl>
                                          <p:spTgt spid="19">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9">
                                            <p:txEl>
                                              <p:pRg st="0" end="0"/>
                                            </p:txEl>
                                          </p:spTgt>
                                        </p:tgtEl>
                                        <p:attrNameLst>
                                          <p:attrName>style.visibility</p:attrName>
                                        </p:attrNameLst>
                                      </p:cBhvr>
                                      <p:to>
                                        <p:strVal val="visible"/>
                                      </p:to>
                                    </p:set>
                                    <p:animEffect transition="in" filter="fade">
                                      <p:cBhvr>
                                        <p:cTn id="106" dur="500"/>
                                        <p:tgtEl>
                                          <p:spTgt spid="19">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0">
                                            <p:bg/>
                                          </p:spTgt>
                                        </p:tgtEl>
                                        <p:attrNameLst>
                                          <p:attrName>style.visibility</p:attrName>
                                        </p:attrNameLst>
                                      </p:cBhvr>
                                      <p:to>
                                        <p:strVal val="visible"/>
                                      </p:to>
                                    </p:set>
                                    <p:animEffect transition="in" filter="fade">
                                      <p:cBhvr>
                                        <p:cTn id="111" dur="500"/>
                                        <p:tgtEl>
                                          <p:spTgt spid="20">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xEl>
                                              <p:pRg st="0" end="0"/>
                                            </p:txEl>
                                          </p:spTgt>
                                        </p:tgtEl>
                                        <p:attrNameLst>
                                          <p:attrName>style.visibility</p:attrName>
                                        </p:attrNameLst>
                                      </p:cBhvr>
                                      <p:to>
                                        <p:strVal val="visible"/>
                                      </p:to>
                                    </p:set>
                                    <p:animEffect transition="in" filter="fade">
                                      <p:cBhvr>
                                        <p:cTn id="114" dur="500"/>
                                        <p:tgtEl>
                                          <p:spTgt spid="20">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3">
                                            <p:bg/>
                                          </p:spTgt>
                                        </p:tgtEl>
                                        <p:attrNameLst>
                                          <p:attrName>style.visibility</p:attrName>
                                        </p:attrNameLst>
                                      </p:cBhvr>
                                      <p:to>
                                        <p:strVal val="visible"/>
                                      </p:to>
                                    </p:set>
                                    <p:animEffect transition="in" filter="fade">
                                      <p:cBhvr>
                                        <p:cTn id="127" dur="500"/>
                                        <p:tgtEl>
                                          <p:spTgt spid="23">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3">
                                            <p:txEl>
                                              <p:pRg st="0" end="0"/>
                                            </p:txEl>
                                          </p:spTgt>
                                        </p:tgtEl>
                                        <p:attrNameLst>
                                          <p:attrName>style.visibility</p:attrName>
                                        </p:attrNameLst>
                                      </p:cBhvr>
                                      <p:to>
                                        <p:strVal val="visible"/>
                                      </p:to>
                                    </p:set>
                                    <p:animEffect transition="in" filter="fade">
                                      <p:cBhvr>
                                        <p:cTn id="130" dur="500"/>
                                        <p:tgtEl>
                                          <p:spTgt spid="23">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4">
                                            <p:bg/>
                                          </p:spTgt>
                                        </p:tgtEl>
                                        <p:attrNameLst>
                                          <p:attrName>style.visibility</p:attrName>
                                        </p:attrNameLst>
                                      </p:cBhvr>
                                      <p:to>
                                        <p:strVal val="visible"/>
                                      </p:to>
                                    </p:set>
                                    <p:animEffect transition="in" filter="fade">
                                      <p:cBhvr>
                                        <p:cTn id="135" dur="500"/>
                                        <p:tgtEl>
                                          <p:spTgt spid="24">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4">
                                            <p:txEl>
                                              <p:pRg st="0" end="0"/>
                                            </p:txEl>
                                          </p:spTgt>
                                        </p:tgtEl>
                                        <p:attrNameLst>
                                          <p:attrName>style.visibility</p:attrName>
                                        </p:attrNameLst>
                                      </p:cBhvr>
                                      <p:to>
                                        <p:strVal val="visible"/>
                                      </p:to>
                                    </p:set>
                                    <p:animEffect transition="in" filter="fade">
                                      <p:cBhvr>
                                        <p:cTn id="138" dur="500"/>
                                        <p:tgtEl>
                                          <p:spTgt spid="24">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5">
                                            <p:bg/>
                                          </p:spTgt>
                                        </p:tgtEl>
                                        <p:attrNameLst>
                                          <p:attrName>style.visibility</p:attrName>
                                        </p:attrNameLst>
                                      </p:cBhvr>
                                      <p:to>
                                        <p:strVal val="visible"/>
                                      </p:to>
                                    </p:set>
                                    <p:animEffect transition="in" filter="fade">
                                      <p:cBhvr>
                                        <p:cTn id="143" dur="500"/>
                                        <p:tgtEl>
                                          <p:spTgt spid="25">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5">
                                            <p:txEl>
                                              <p:pRg st="0" end="0"/>
                                            </p:txEl>
                                          </p:spTgt>
                                        </p:tgtEl>
                                        <p:attrNameLst>
                                          <p:attrName>style.visibility</p:attrName>
                                        </p:attrNameLst>
                                      </p:cBhvr>
                                      <p:to>
                                        <p:strVal val="visible"/>
                                      </p:to>
                                    </p:set>
                                    <p:animEffect transition="in" filter="fade">
                                      <p:cBhvr>
                                        <p:cTn id="146" dur="500"/>
                                        <p:tgtEl>
                                          <p:spTgt spid="25">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6">
                                            <p:bg/>
                                          </p:spTgt>
                                        </p:tgtEl>
                                        <p:attrNameLst>
                                          <p:attrName>style.visibility</p:attrName>
                                        </p:attrNameLst>
                                      </p:cBhvr>
                                      <p:to>
                                        <p:strVal val="visible"/>
                                      </p:to>
                                    </p:set>
                                    <p:animEffect transition="in" filter="fade">
                                      <p:cBhvr>
                                        <p:cTn id="151" dur="500"/>
                                        <p:tgtEl>
                                          <p:spTgt spid="26">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6">
                                            <p:txEl>
                                              <p:pRg st="0" end="0"/>
                                            </p:txEl>
                                          </p:spTgt>
                                        </p:tgtEl>
                                        <p:attrNameLst>
                                          <p:attrName>style.visibility</p:attrName>
                                        </p:attrNameLst>
                                      </p:cBhvr>
                                      <p:to>
                                        <p:strVal val="visible"/>
                                      </p:to>
                                    </p:set>
                                    <p:animEffect transition="in" filter="fade">
                                      <p:cBhvr>
                                        <p:cTn id="154" dur="500"/>
                                        <p:tgtEl>
                                          <p:spTgt spid="26">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7">
                                            <p:bg/>
                                          </p:spTgt>
                                        </p:tgtEl>
                                        <p:attrNameLst>
                                          <p:attrName>style.visibility</p:attrName>
                                        </p:attrNameLst>
                                      </p:cBhvr>
                                      <p:to>
                                        <p:strVal val="visible"/>
                                      </p:to>
                                    </p:set>
                                    <p:animEffect transition="in" filter="fade">
                                      <p:cBhvr>
                                        <p:cTn id="159" dur="500"/>
                                        <p:tgtEl>
                                          <p:spTgt spid="27">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7">
                                            <p:txEl>
                                              <p:pRg st="0" end="0"/>
                                            </p:txEl>
                                          </p:spTgt>
                                        </p:tgtEl>
                                        <p:attrNameLst>
                                          <p:attrName>style.visibility</p:attrName>
                                        </p:attrNameLst>
                                      </p:cBhvr>
                                      <p:to>
                                        <p:strVal val="visible"/>
                                      </p:to>
                                    </p:set>
                                    <p:animEffect transition="in" filter="fade">
                                      <p:cBhvr>
                                        <p:cTn id="162" dur="500"/>
                                        <p:tgtEl>
                                          <p:spTgt spid="27">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8">
                                            <p:bg/>
                                          </p:spTgt>
                                        </p:tgtEl>
                                        <p:attrNameLst>
                                          <p:attrName>style.visibility</p:attrName>
                                        </p:attrNameLst>
                                      </p:cBhvr>
                                      <p:to>
                                        <p:strVal val="visible"/>
                                      </p:to>
                                    </p:set>
                                    <p:animEffect transition="in" filter="fade">
                                      <p:cBhvr>
                                        <p:cTn id="167" dur="500"/>
                                        <p:tgtEl>
                                          <p:spTgt spid="28">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8">
                                            <p:txEl>
                                              <p:pRg st="0" end="0"/>
                                            </p:txEl>
                                          </p:spTgt>
                                        </p:tgtEl>
                                        <p:attrNameLst>
                                          <p:attrName>style.visibility</p:attrName>
                                        </p:attrNameLst>
                                      </p:cBhvr>
                                      <p:to>
                                        <p:strVal val="visible"/>
                                      </p:to>
                                    </p:set>
                                    <p:animEffect transition="in" filter="fade">
                                      <p:cBhvr>
                                        <p:cTn id="170" dur="500"/>
                                        <p:tgtEl>
                                          <p:spTgt spid="28">
                                            <p:txEl>
                                              <p:pRg st="0" end="0"/>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9">
                                            <p:bg/>
                                          </p:spTgt>
                                        </p:tgtEl>
                                        <p:attrNameLst>
                                          <p:attrName>style.visibility</p:attrName>
                                        </p:attrNameLst>
                                      </p:cBhvr>
                                      <p:to>
                                        <p:strVal val="visible"/>
                                      </p:to>
                                    </p:set>
                                    <p:animEffect transition="in" filter="fade">
                                      <p:cBhvr>
                                        <p:cTn id="175" dur="500"/>
                                        <p:tgtEl>
                                          <p:spTgt spid="29">
                                            <p:bg/>
                                          </p:spTgt>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29">
                                            <p:txEl>
                                              <p:pRg st="0" end="0"/>
                                            </p:txEl>
                                          </p:spTgt>
                                        </p:tgtEl>
                                        <p:attrNameLst>
                                          <p:attrName>style.visibility</p:attrName>
                                        </p:attrNameLst>
                                      </p:cBhvr>
                                      <p:to>
                                        <p:strVal val="visible"/>
                                      </p:to>
                                    </p:set>
                                    <p:animEffect transition="in" filter="fade">
                                      <p:cBhvr>
                                        <p:cTn id="178" dur="500"/>
                                        <p:tgtEl>
                                          <p:spTgt spid="29">
                                            <p:txEl>
                                              <p:pRg st="0" end="0"/>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30">
                                            <p:bg/>
                                          </p:spTgt>
                                        </p:tgtEl>
                                        <p:attrNameLst>
                                          <p:attrName>style.visibility</p:attrName>
                                        </p:attrNameLst>
                                      </p:cBhvr>
                                      <p:to>
                                        <p:strVal val="visible"/>
                                      </p:to>
                                    </p:set>
                                    <p:animEffect transition="in" filter="fade">
                                      <p:cBhvr>
                                        <p:cTn id="183" dur="500"/>
                                        <p:tgtEl>
                                          <p:spTgt spid="30">
                                            <p:bg/>
                                          </p:spTgt>
                                        </p:tgtEl>
                                      </p:cBhvr>
                                    </p:animEffect>
                                  </p:childTnLst>
                                </p:cTn>
                              </p:par>
                              <p:par>
                                <p:cTn id="184" presetID="10" presetClass="entr" presetSubtype="0" fill="hold" grpId="0" nodeType="withEffect">
                                  <p:stCondLst>
                                    <p:cond delay="0"/>
                                  </p:stCondLst>
                                  <p:childTnLst>
                                    <p:set>
                                      <p:cBhvr>
                                        <p:cTn id="185" dur="1" fill="hold">
                                          <p:stCondLst>
                                            <p:cond delay="0"/>
                                          </p:stCondLst>
                                        </p:cTn>
                                        <p:tgtEl>
                                          <p:spTgt spid="30">
                                            <p:txEl>
                                              <p:pRg st="0" end="0"/>
                                            </p:txEl>
                                          </p:spTgt>
                                        </p:tgtEl>
                                        <p:attrNameLst>
                                          <p:attrName>style.visibility</p:attrName>
                                        </p:attrNameLst>
                                      </p:cBhvr>
                                      <p:to>
                                        <p:strVal val="visible"/>
                                      </p:to>
                                    </p:set>
                                    <p:animEffect transition="in" filter="fade">
                                      <p:cBhvr>
                                        <p:cTn id="186"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8" grpId="0" build="p" animBg="1"/>
      <p:bldP spid="9" grpId="0" build="p" animBg="1"/>
      <p:bldP spid="10" grpId="0" build="p" animBg="1"/>
      <p:bldP spid="12" grpId="0" build="p" animBg="1"/>
      <p:bldP spid="13" grpId="0" build="p" animBg="1"/>
      <p:bldP spid="15" grpId="0" build="p" animBg="1"/>
      <p:bldP spid="16" grpId="0" build="p" animBg="1"/>
      <p:bldP spid="17" grpId="0" build="p" animBg="1"/>
      <p:bldP spid="19" grpId="0" build="p" animBg="1"/>
      <p:bldP spid="20" grpId="0" build="p" animBg="1"/>
      <p:bldP spid="21" grpId="0" build="p" animBg="1"/>
      <p:bldP spid="23" grpId="0" build="p" animBg="1"/>
      <p:bldP spid="24" grpId="0" build="p" animBg="1"/>
      <p:bldP spid="25" grpId="0" build="p" animBg="1"/>
      <p:bldP spid="26" grpId="0" build="p" animBg="1"/>
      <p:bldP spid="27" grpId="0" build="p" animBg="1"/>
      <p:bldP spid="28" grpId="0" build="p" animBg="1"/>
      <p:bldP spid="29" grpId="0" build="p" animBg="1"/>
      <p:bldP spid="30"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20">
    <p:spTree>
      <p:nvGrpSpPr>
        <p:cNvPr id="1" name=""/>
        <p:cNvGrpSpPr/>
        <p:nvPr/>
      </p:nvGrpSpPr>
      <p:grpSpPr>
        <a:xfrm>
          <a:off x="0" y="0"/>
          <a:ext cx="0" cy="0"/>
          <a:chOff x="0" y="0"/>
          <a:chExt cx="0" cy="0"/>
        </a:xfrm>
      </p:grpSpPr>
      <p:sp>
        <p:nvSpPr>
          <p:cNvPr id="2" name="C_4_BD#ad8653329?pid=dabee265c&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核心词汇</a:t>
            </a:r>
            <a:endParaRPr lang="en-US" altLang="zh-CN" sz="2400" dirty="0"/>
          </a:p>
        </p:txBody>
      </p:sp>
      <p:sp>
        <p:nvSpPr>
          <p:cNvPr id="3" name="P_5#ae52ae90d?pid=ad8653329&amp;color=0,55,96&amp;vtp=1&amp;bbb=1"/>
          <p:cNvSpPr/>
          <p:nvPr/>
        </p:nvSpPr>
        <p:spPr>
          <a:xfrm>
            <a:off x="502920" y="2045175"/>
            <a:ext cx="10570464" cy="812356"/>
          </a:xfrm>
          <a:prstGeom prst="rect">
            <a:avLst/>
          </a:prstGeom>
          <a:noFill/>
          <a:ln/>
        </p:spPr>
        <p:txBody>
          <a:bodyPr wrap="none" lIns="0" tIns="0" rIns="0" bIns="0" rtlCol="0" anchor="t"/>
          <a:lstStyle/>
          <a:p>
            <a:pPr algn="l">
              <a:lnSpc>
                <a:spcPts val="3300"/>
              </a:lnSpc>
            </a:pPr>
            <a:r>
              <a:rPr lang="en-US" altLang="zh-CN" sz="1800" b="1" i="0" u="sng" dirty="0">
                <a:solidFill>
                  <a:srgbClr val="003760"/>
                </a:solidFill>
                <a:latin typeface="Times New Roman" pitchFamily="34" charset="0"/>
                <a:ea typeface="微软雅黑" pitchFamily="34" charset="-122"/>
                <a:cs typeface="Times New Roman" pitchFamily="34" charset="-120"/>
              </a:rPr>
              <a:t>dress</a:t>
            </a:r>
            <a:r>
              <a:rPr lang="en-US" altLang="zh-CN" sz="1800" b="1" i="0" u="sng"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up</a:t>
            </a:r>
            <a:r>
              <a:rPr lang="en-US" altLang="zh-CN" sz="1800" b="1" i="0" dirty="0">
                <a:solidFill>
                  <a:srgbClr val="003760"/>
                </a:solidFill>
                <a:latin typeface="Times New Roman" pitchFamily="34" charset="0"/>
                <a:ea typeface="微软雅黑" pitchFamily="34" charset="-122"/>
                <a:cs typeface="Times New Roman" pitchFamily="34" charset="-120"/>
              </a:rPr>
              <a:t>in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carnival</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costumes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穿上狂欢节的服装</a:t>
            </a:r>
            <a:r>
              <a:rPr lang="en-US" altLang="zh-CN" sz="1800" b="1" i="0">
                <a:solidFill>
                  <a:srgbClr val="003760"/>
                </a:solidFill>
                <a:latin typeface="SimSun" pitchFamily="34" charset="0"/>
                <a:ea typeface="SimSun" pitchFamily="34" charset="-122"/>
                <a:cs typeface="SimSun" pitchFamily="34" charset="-120"/>
              </a:rPr>
              <a:t> </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教材P2</a:t>
            </a:r>
            <a:endParaRPr lang="en-US" altLang="zh-CN" sz="1800" dirty="0"/>
          </a:p>
        </p:txBody>
      </p:sp>
      <p:pic>
        <p:nvPicPr>
          <p:cNvPr id="4" name="P_5_BD#ae52ae90d?pid=ad8653329&amp;color=0,55,96&amp;tib=255,255,255&amp;iip=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805829" y="2457163"/>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C_5_BD#437c39f63?pid=ad8653329&amp;color=0,55,96&amp;vtp=1&amp;bbb=1"/>
          <p:cNvSpPr/>
          <p:nvPr/>
        </p:nvSpPr>
        <p:spPr>
          <a:xfrm>
            <a:off x="502920" y="2910142"/>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1</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dress</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（sb）</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up</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穿上盛装；装扮</a:t>
            </a:r>
            <a:endParaRPr lang="en-US" altLang="zh-CN" sz="2200" dirty="0"/>
          </a:p>
        </p:txBody>
      </p:sp>
      <p:sp>
        <p:nvSpPr>
          <p:cNvPr id="7" name="P_6_BD#1c69217f4?pid=437c39f63&amp;color=0,55,96&amp;vtp=1&amp;bbb=1"/>
          <p:cNvSpPr/>
          <p:nvPr/>
        </p:nvSpPr>
        <p:spPr>
          <a:xfrm>
            <a:off x="502920" y="3406506"/>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dress</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Times New Roman" pitchFamily="34" charset="0"/>
                <a:ea typeface="微软雅黑" pitchFamily="34" charset="-122"/>
                <a:cs typeface="Times New Roman" pitchFamily="34" charset="-120"/>
              </a:rPr>
              <a:t>—come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Times New Roman" pitchFamily="34" charset="0"/>
                <a:ea typeface="楷体" pitchFamily="34" charset="-122"/>
                <a:cs typeface="Times New Roman" pitchFamily="34" charset="-120"/>
              </a:rPr>
              <a:t>用不着盛装打扮</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就穿你平时的衣服来吧</a:t>
            </a:r>
            <a:r>
              <a:rPr lang="en-US" altLang="zh-CN" sz="1800"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①dress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vi</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.&amp;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.（给</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）穿衣服</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.连衣裙；衣服</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dress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（把某人）装扮成</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；（把某人）乔装打扮成</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endParaRPr lang="en-US" altLang="zh-CN" sz="1800" dirty="0"/>
          </a:p>
        </p:txBody>
      </p:sp>
      <p:pic>
        <p:nvPicPr>
          <p:cNvPr id="8" name="P_6_BD#1c69217f4?pid=437c39f63&amp;color=0,55,96&amp;tib=255,255,255&amp;iip=3&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2096" y="3881994"/>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name="Slide 2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6_BD#1c69217f4?pid=437c39f63&amp;color=0,55,96&amp;mp=1&amp;vtp=1&amp;bt=1&amp;bbb=1&amp;hb=1"/>
              <p:cNvSpPr/>
              <p:nvPr/>
            </p:nvSpPr>
            <p:spPr>
              <a:xfrm>
                <a:off x="502920" y="1508760"/>
                <a:ext cx="10570464" cy="33528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dress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穿上某物</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a:solidFill>
                      <a:srgbClr val="003760"/>
                    </a:solidFill>
                    <a:latin typeface="Times New Roman" pitchFamily="34" charset="0"/>
                    <a:ea typeface="微软雅黑" pitchFamily="34" charset="-122"/>
                    <a:cs typeface="Times New Roman" pitchFamily="34" charset="-120"/>
                  </a:rPr>
                  <a:t>ress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sb/oneself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sth给某人/自己穿上某物</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w</a:t>
                </a:r>
                <a:r>
                  <a:rPr lang="en-US" altLang="zh-CN" sz="1800" b="0" i="0">
                    <a:solidFill>
                      <a:srgbClr val="003760"/>
                    </a:solidFill>
                    <a:latin typeface="Times New Roman" pitchFamily="34" charset="0"/>
                    <a:ea typeface="微软雅黑" pitchFamily="34" charset="-122"/>
                    <a:cs typeface="Times New Roman" pitchFamily="34" charset="-120"/>
                  </a:rPr>
                  <a:t>ear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casual/formal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dress穿便服/正装</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organised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games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staff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dressed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up</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characters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cartoons.</a:t>
                </a:r>
                <a:r>
                  <a:rPr lang="en-US" altLang="zh-CN" sz="1800" b="0" i="0" dirty="0">
                    <a:solidFill>
                      <a:srgbClr val="003760"/>
                    </a:solidFill>
                    <a:latin typeface="Times New Roman" pitchFamily="34" charset="0"/>
                    <a:ea typeface="楷体" pitchFamily="34" charset="-122"/>
                    <a:cs typeface="Times New Roman" pitchFamily="34" charset="-120"/>
                  </a:rPr>
                  <a:t>他们组织了游戏</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并且</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员工都装扮成卡通片里的角色</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Times New Roman" pitchFamily="34" charset="0"/>
                    <a:ea typeface="微软雅黑" pitchFamily="34" charset="-122"/>
                    <a:cs typeface="Times New Roman" pitchFamily="34" charset="-120"/>
                  </a:rPr>
                  <a:t>hildren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dress</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up</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costumes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participate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trick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treat.</a:t>
                </a:r>
                <a:r>
                  <a:rPr lang="en-US" altLang="zh-CN" sz="1800" b="0" i="0" dirty="0">
                    <a:solidFill>
                      <a:srgbClr val="003760"/>
                    </a:solidFill>
                    <a:latin typeface="Times New Roman" pitchFamily="34" charset="0"/>
                    <a:ea typeface="楷体" pitchFamily="34" charset="-122"/>
                    <a:cs typeface="Times New Roman" pitchFamily="34" charset="-120"/>
                  </a:rPr>
                  <a:t>孩子们穿上吓人的服装参加</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不给</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糖就捣乱</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的活动</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She</a:t>
                </a:r>
                <a:r>
                  <a:rPr lang="en-US" altLang="zh-CN" b="0" i="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dressed</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the</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children</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their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best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clothes.</a:t>
                </a:r>
                <a:r>
                  <a:rPr lang="en-US" altLang="zh-CN" b="0" i="0" dirty="0">
                    <a:solidFill>
                      <a:srgbClr val="003760"/>
                    </a:solidFill>
                    <a:latin typeface="Times New Roman" pitchFamily="34" charset="0"/>
                    <a:ea typeface="楷体" pitchFamily="34" charset="-122"/>
                    <a:cs typeface="Times New Roman" pitchFamily="34" charset="-120"/>
                  </a:rPr>
                  <a:t>她给孩子们穿上了最漂亮的衣服</a:t>
                </a:r>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dirty="0">
                            <a:solidFill>
                              <a:srgbClr val="003760"/>
                            </a:solidFill>
                            <a:latin typeface="Cambria Math" panose="02040503050406030204" pitchFamily="18" charset="0"/>
                            <a:ea typeface="微软雅黑" pitchFamily="34" charset="-122"/>
                            <a:cs typeface="Times New Roman" pitchFamily="34" charset="-120"/>
                          </a:rPr>
                          <m:t>​</m:t>
                        </m:r>
                      </m:e>
                      <m:sub>
                        <m:r>
                          <a:rPr lang="en-US" altLang="zh-CN" b="0" i="0" dirty="0">
                            <a:solidFill>
                              <a:srgbClr val="003760"/>
                            </a:solidFill>
                            <a:latin typeface="Cambria Math" panose="02040503050406030204" pitchFamily="18" charset="0"/>
                            <a:ea typeface="微软雅黑" pitchFamily="34" charset="-122"/>
                            <a:cs typeface="Times New Roman" pitchFamily="34" charset="-120"/>
                          </a:rPr>
                          <m:t>［</m:t>
                        </m:r>
                        <m:r>
                          <a:rPr lang="en-US" altLang="zh-CN" b="0" i="0" dirty="0">
                            <a:solidFill>
                              <a:srgbClr val="003760"/>
                            </a:solidFill>
                            <a:latin typeface="Cambria Math" panose="02040503050406030204" pitchFamily="18" charset="0"/>
                            <a:ea typeface="微软雅黑" pitchFamily="34" charset="-122"/>
                            <a:cs typeface="Times New Roman" pitchFamily="34" charset="-120"/>
                          </a:rPr>
                          <m:t>⟪</m:t>
                        </m:r>
                        <m:r>
                          <a:rPr lang="en-US" altLang="zh-CN" baseline="-10000">
                            <a:solidFill>
                              <a:srgbClr val="003760"/>
                            </a:solidFill>
                            <a:latin typeface="Cambria Math" panose="02040503050406030204" pitchFamily="18" charset="0"/>
                          </a:rPr>
                          <m:t>牛津高阶</m:t>
                        </m:r>
                        <m:r>
                          <a:rPr lang="en-US" altLang="zh-CN" b="0" i="0" dirty="0">
                            <a:solidFill>
                              <a:srgbClr val="003760"/>
                            </a:solidFill>
                            <a:latin typeface="Cambria Math" panose="02040503050406030204" pitchFamily="18" charset="0"/>
                            <a:ea typeface="微软雅黑" pitchFamily="34" charset="-122"/>
                            <a:cs typeface="Times New Roman" pitchFamily="34" charset="-120"/>
                          </a:rPr>
                          <m:t>⟫</m:t>
                        </m:r>
                        <m:r>
                          <a:rPr lang="en-US" altLang="zh-CN" b="0" i="0" dirty="0">
                            <a:solidFill>
                              <a:srgbClr val="003760"/>
                            </a:solidFill>
                            <a:latin typeface="Cambria Math" panose="02040503050406030204" pitchFamily="18" charset="0"/>
                            <a:ea typeface="微软雅黑" pitchFamily="34" charset="-122"/>
                            <a:cs typeface="Times New Roman" pitchFamily="34" charset="-120"/>
                          </a:rPr>
                          <m:t>］</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p:txBody>
          </p:sp>
        </mc:Choice>
        <mc:Fallback>
          <p:sp>
            <p:nvSpPr>
              <p:cNvPr id="2" name="P_6_BD#1c69217f4?pid=437c39f63&amp;color=0,55,96&amp;mp=1&amp;vtp=1&amp;bt=1&amp;bbb=1&amp;hb=1"/>
              <p:cNvSpPr>
                <a:spLocks noRot="1" noChangeAspect="1" noMove="1" noResize="1" noEditPoints="1" noAdjustHandles="1" noChangeArrowheads="1" noChangeShapeType="1" noTextEdit="1"/>
              </p:cNvSpPr>
              <p:nvPr/>
            </p:nvSpPr>
            <p:spPr>
              <a:xfrm>
                <a:off x="502920" y="1508760"/>
                <a:ext cx="10570464" cy="3352800"/>
              </a:xfrm>
              <a:prstGeom prst="rect">
                <a:avLst/>
              </a:prstGeom>
              <a:blipFill>
                <a:blip r:embed="rId3"/>
                <a:stretch>
                  <a:fillRect l="-1384" r="-807" b="-3455"/>
                </a:stretch>
              </a:blipFill>
              <a:ln/>
            </p:spPr>
            <p:txBody>
              <a:bodyPr/>
              <a:lstStyle/>
              <a:p>
                <a:r>
                  <a:rPr lang="zh-CN" altLang="en-US">
                    <a:noFill/>
                  </a:rPr>
                  <a:t> </a:t>
                </a:r>
              </a:p>
            </p:txBody>
          </p:sp>
        </mc:Fallback>
      </mc:AlternateContent>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22">
    <p:spTree>
      <p:nvGrpSpPr>
        <p:cNvPr id="1" name=""/>
        <p:cNvGrpSpPr/>
        <p:nvPr/>
      </p:nvGrpSpPr>
      <p:grpSpPr>
        <a:xfrm>
          <a:off x="0" y="0"/>
          <a:ext cx="0" cy="0"/>
          <a:chOff x="0" y="0"/>
          <a:chExt cx="0" cy="0"/>
        </a:xfrm>
      </p:grpSpPr>
      <p:sp>
        <p:nvSpPr>
          <p:cNvPr id="2" name="P_6_BD#1c69217f4?pid=437c39f63&amp;color=0,55,96&amp;mp=1&amp;vtp=1&amp;bt=1&amp;bbb=1"/>
          <p:cNvSpPr/>
          <p:nvPr/>
        </p:nvSpPr>
        <p:spPr>
          <a:xfrm>
            <a:off x="502920" y="151200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②dressed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adj</a:t>
            </a:r>
            <a:r>
              <a:rPr lang="en-US" altLang="zh-CN" sz="1800" b="0" i="0" dirty="0">
                <a:solidFill>
                  <a:srgbClr val="003760"/>
                </a:solidFill>
                <a:latin typeface="Times New Roman" pitchFamily="34" charset="0"/>
                <a:ea typeface="微软雅黑" pitchFamily="34" charset="-122"/>
                <a:cs typeface="Times New Roman" pitchFamily="34" charset="-120"/>
              </a:rPr>
              <a:t>.穿好衣服的；打扮好的</a:t>
            </a:r>
            <a:endParaRPr lang="en-US" altLang="zh-CN" sz="1800" dirty="0"/>
          </a:p>
        </p:txBody>
      </p:sp>
      <p:pic>
        <p:nvPicPr>
          <p:cNvPr id="3" name="P_6_BD#1c69217f4?pid=437c39f63&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690872" y="1990409"/>
            <a:ext cx="2203704" cy="16550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1c69217f4?pid=437c39f63&amp;color=0,55,96&amp;vtp=1&amp;bbb=1"/>
          <p:cNvSpPr/>
          <p:nvPr/>
        </p:nvSpPr>
        <p:spPr>
          <a:xfrm>
            <a:off x="502920" y="3781109"/>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dressed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穿上/穿好衣服</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Times New Roman" pitchFamily="34" charset="0"/>
                <a:ea typeface="微软雅黑" pitchFamily="34" charset="-122"/>
                <a:cs typeface="Times New Roman" pitchFamily="34" charset="-120"/>
              </a:rPr>
              <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dressed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穿着</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G</a:t>
            </a:r>
            <a:r>
              <a:rPr lang="en-US" altLang="zh-CN" sz="1800" b="0" i="0">
                <a:solidFill>
                  <a:srgbClr val="003760"/>
                </a:solidFill>
                <a:latin typeface="Times New Roman" pitchFamily="34" charset="0"/>
                <a:ea typeface="微软雅黑" pitchFamily="34" charset="-122"/>
                <a:cs typeface="Times New Roman" pitchFamily="34" charset="-120"/>
              </a:rPr>
              <a:t>et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get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dressed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起床穿衣服了</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J</a:t>
            </a:r>
            <a:r>
              <a:rPr lang="en-US" altLang="zh-CN" sz="1800" b="0" i="0">
                <a:solidFill>
                  <a:srgbClr val="003760"/>
                </a:solidFill>
                <a:latin typeface="Times New Roman" pitchFamily="34" charset="0"/>
                <a:ea typeface="微软雅黑" pitchFamily="34" charset="-122"/>
                <a:cs typeface="Times New Roman" pitchFamily="34" charset="-120"/>
              </a:rPr>
              <a:t>essica</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was</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dressed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gorgeous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banquet.</a:t>
            </a:r>
            <a:r>
              <a:rPr lang="en-US" altLang="zh-CN" sz="1800" b="0" i="0" dirty="0">
                <a:solidFill>
                  <a:srgbClr val="003760"/>
                </a:solidFill>
                <a:latin typeface="Times New Roman" pitchFamily="34" charset="0"/>
                <a:ea typeface="楷体" pitchFamily="34" charset="-122"/>
                <a:cs typeface="Times New Roman" pitchFamily="34" charset="-120"/>
              </a:rPr>
              <a:t>杰茜卡在宴会上穿了一袭迷人的晚礼服</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C_1_BD#3cd84cb19.fixed?color=61,88,159&amp;vtp=1&amp;bbb=1"/>
          <p:cNvSpPr/>
          <p:nvPr/>
        </p:nvSpPr>
        <p:spPr>
          <a:xfrm>
            <a:off x="4965192" y="2084832"/>
            <a:ext cx="2304288"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Unit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1</a:t>
            </a:r>
            <a:endParaRPr lang="en-US" altLang="zh-CN" sz="5400" dirty="0"/>
          </a:p>
        </p:txBody>
      </p:sp>
      <p:sp>
        <p:nvSpPr>
          <p:cNvPr id="3" name="C_1_BD#3cd84cb19.fixed?color=61,88,159&amp;vtp=1&amp;bbb=1"/>
          <p:cNvSpPr/>
          <p:nvPr/>
        </p:nvSpPr>
        <p:spPr>
          <a:xfrm>
            <a:off x="0" y="3529584"/>
            <a:ext cx="12188952"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Festivals</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and</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Celebrations</a:t>
            </a:r>
            <a:endParaRPr lang="en-US" altLang="zh-CN" sz="5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3">
    <p:spTree>
      <p:nvGrpSpPr>
        <p:cNvPr id="1" name=""/>
        <p:cNvGrpSpPr/>
        <p:nvPr/>
      </p:nvGrpSpPr>
      <p:grpSpPr>
        <a:xfrm>
          <a:off x="0" y="0"/>
          <a:ext cx="0" cy="0"/>
          <a:chOff x="0" y="0"/>
          <a:chExt cx="0" cy="0"/>
        </a:xfrm>
      </p:grpSpPr>
      <p:sp>
        <p:nvSpPr>
          <p:cNvPr id="2" name="P_6#1c69217f4?pid=437c39f63&amp;color=0,55,96&amp;vtp=1&amp;bt=1&amp;bbb=1"/>
          <p:cNvSpPr/>
          <p:nvPr/>
        </p:nvSpPr>
        <p:spPr>
          <a:xfrm>
            <a:off x="502920" y="1512000"/>
            <a:ext cx="10570464" cy="8123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receive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congratulations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from</a:t>
            </a:r>
            <a:r>
              <a:rPr lang="en-US" altLang="zh-CN" sz="1800" b="1"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收到来自</a:t>
            </a:r>
            <a:r>
              <a:rPr lang="en-US" altLang="zh-CN" sz="1800" b="1" i="0" dirty="0">
                <a:solidFill>
                  <a:srgbClr val="003760"/>
                </a:solidFill>
                <a:latin typeface="SimSun" panose="02010600030101010101" pitchFamily="2" charset="-122"/>
                <a:ea typeface="微软雅黑" pitchFamily="34" charset="-122"/>
                <a:cs typeface="Times New Roman" pitchFamily="34" charset="-120"/>
              </a:rPr>
              <a:t>……</a:t>
            </a:r>
            <a:r>
              <a:rPr lang="en-US" altLang="zh-CN" sz="1800" b="1" i="0">
                <a:solidFill>
                  <a:srgbClr val="003760"/>
                </a:solidFill>
                <a:latin typeface="Times New Roman" pitchFamily="34" charset="0"/>
                <a:ea typeface="微软雅黑" pitchFamily="34" charset="-122"/>
                <a:cs typeface="Times New Roman" pitchFamily="34" charset="-120"/>
              </a:rPr>
              <a:t>的祝贺</a:t>
            </a:r>
            <a:r>
              <a:rPr lang="en-US" altLang="zh-CN" sz="1800" b="1" i="0">
                <a:solidFill>
                  <a:srgbClr val="003760"/>
                </a:solidFill>
                <a:latin typeface="SimSun" pitchFamily="34" charset="0"/>
                <a:ea typeface="SimSun" pitchFamily="34" charset="-122"/>
                <a:cs typeface="SimSun" pitchFamily="34" charset="-120"/>
              </a:rPr>
              <a:t> </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教材P2</a:t>
            </a:r>
            <a:endParaRPr lang="en-US" altLang="zh-CN" sz="1800" dirty="0"/>
          </a:p>
        </p:txBody>
      </p:sp>
      <p:pic>
        <p:nvPicPr>
          <p:cNvPr id="3" name="P_6_BD#1c69217f4?pid=437c39f63&amp;color=0,55,96&amp;tib=255,255,255&amp;iip=4&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805829" y="192398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993ead1b9?pid=ad8653329&amp;color=0,55,96&amp;vtp=1&amp;bbb=1"/>
          <p:cNvSpPr/>
          <p:nvPr/>
        </p:nvSpPr>
        <p:spPr>
          <a:xfrm>
            <a:off x="502920" y="2372616"/>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2</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congratulations</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n</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1" dirty="0">
                <a:solidFill>
                  <a:srgbClr val="003760"/>
                </a:solidFill>
                <a:latin typeface="Times New Roman" pitchFamily="34" charset="0"/>
                <a:ea typeface="微软雅黑" pitchFamily="34" charset="-122"/>
                <a:cs typeface="Times New Roman" pitchFamily="34" charset="-120"/>
              </a:rPr>
              <a:t>pl</a:t>
            </a:r>
            <a:r>
              <a:rPr lang="en-US" altLang="zh-CN" sz="2200" b="1" i="0" dirty="0">
                <a:solidFill>
                  <a:srgbClr val="003760"/>
                </a:solidFill>
                <a:latin typeface="Times New Roman" pitchFamily="34" charset="0"/>
                <a:ea typeface="微软雅黑" pitchFamily="34" charset="-122"/>
                <a:cs typeface="Times New Roman" pitchFamily="34" charset="-120"/>
              </a:rPr>
              <a:t>.］祝贺；恭喜</a:t>
            </a:r>
            <a:endParaRPr lang="en-US" altLang="zh-CN" sz="2200" dirty="0"/>
          </a:p>
        </p:txBody>
      </p:sp>
      <p:sp>
        <p:nvSpPr>
          <p:cNvPr id="6" name="P_6_BD#5b131f5d1?pid=993ead1b9&amp;color=0,55,96&amp;vtp=1&amp;bbb=1"/>
          <p:cNvSpPr/>
          <p:nvPr/>
        </p:nvSpPr>
        <p:spPr>
          <a:xfrm>
            <a:off x="502920" y="2868980"/>
            <a:ext cx="10570464" cy="28657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You've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driving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Congratulations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你通过驾照考试了</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祝贺</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词</a:t>
            </a:r>
            <a:r>
              <a:rPr lang="en-US" altLang="zh-CN" sz="1800" b="1" i="0">
                <a:solidFill>
                  <a:srgbClr val="003760"/>
                </a:solidFill>
                <a:latin typeface="Times New Roman" pitchFamily="34" charset="0"/>
                <a:ea typeface="微软雅黑" pitchFamily="34" charset="-122"/>
                <a:cs typeface="Times New Roman" pitchFamily="34" charset="-120"/>
              </a:rPr>
              <a:t>缀</a:t>
            </a:r>
            <a:r>
              <a:rPr lang="en-US" altLang="zh-CN" sz="1800" b="1" i="0" dirty="0">
                <a:solidFill>
                  <a:srgbClr val="003760"/>
                </a:solidFill>
                <a:latin typeface="Times New Roman" pitchFamily="34" charset="0"/>
                <a:ea typeface="微软雅黑" pitchFamily="34" charset="-122"/>
                <a:cs typeface="Times New Roman" pitchFamily="34" charset="-120"/>
              </a:rPr>
              <a:t>·联想</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ion名词后缀</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表</a:t>
            </a:r>
            <a:r>
              <a:rPr lang="en-US" altLang="zh-CN" sz="1800" b="0" i="0">
                <a:solidFill>
                  <a:srgbClr val="003760"/>
                </a:solidFill>
                <a:latin typeface="Times New Roman" pitchFamily="34" charset="0"/>
                <a:ea typeface="微软雅黑" pitchFamily="34" charset="-122"/>
                <a:cs typeface="Times New Roman" pitchFamily="34" charset="-120"/>
              </a:rPr>
              <a:t>示行为或状态</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action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行动</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invention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发明</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hesitation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犹豫</a:t>
            </a:r>
            <a:endParaRPr lang="en-US" altLang="zh-CN" sz="18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4">
    <p:spTree>
      <p:nvGrpSpPr>
        <p:cNvPr id="1" name=""/>
        <p:cNvGrpSpPr/>
        <p:nvPr/>
      </p:nvGrpSpPr>
      <p:grpSpPr>
        <a:xfrm>
          <a:off x="0" y="0"/>
          <a:ext cx="0" cy="0"/>
          <a:chOff x="0" y="0"/>
          <a:chExt cx="0" cy="0"/>
        </a:xfrm>
      </p:grpSpPr>
      <p:sp>
        <p:nvSpPr>
          <p:cNvPr id="2" name="P_6_BD#5b131f5d1?pid=993ead1b9&amp;color=0,55,96&amp;vtp=1&amp;bt=1&amp;bbb=1"/>
          <p:cNvSpPr/>
          <p:nvPr/>
        </p:nvSpPr>
        <p:spPr>
          <a:xfrm>
            <a:off x="502920" y="1508760"/>
            <a:ext cx="10570464" cy="41230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④protection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保护</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⑤</a:t>
            </a:r>
            <a:r>
              <a:rPr lang="en-US" altLang="zh-CN" sz="1800" b="0" i="0">
                <a:solidFill>
                  <a:srgbClr val="003760"/>
                </a:solidFill>
                <a:latin typeface="Times New Roman" pitchFamily="34" charset="0"/>
                <a:ea typeface="微软雅黑" pitchFamily="34" charset="-122"/>
                <a:cs typeface="Times New Roman" pitchFamily="34" charset="-120"/>
              </a:rPr>
              <a:t>production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生产</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congratulations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sth对某事的祝贺</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glad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get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together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offer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congratulations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success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competition.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我们很高兴能</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聚在一起祝贺你在比赛中获胜</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congratulate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.向（某人）道贺；（因某事）为自己感到自豪</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congratulate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sth因某事祝贺某人</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congratulate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因（做）某事祝贺某人</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must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congratulate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excellent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exam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results.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我得祝贺你取得了优异的考试成绩</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colleagues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congratulated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being</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awarded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prize.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她所有的同事都祝贺她获奖</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800" dirty="0"/>
          </a:p>
        </p:txBody>
      </p:sp>
      <p:pic>
        <p:nvPicPr>
          <p:cNvPr id="3" name="P_6_BD#5b131f5d1?pid=993ead1b9&amp;color=0,55,96&amp;tib=255,255,255&amp;iip=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240842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P_6_BD#5b131f5d1?pid=993ead1b9&amp;color=0,55,96&amp;tib=255,255,255&amp;iip=6&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28098" y="364286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5">
    <p:spTree>
      <p:nvGrpSpPr>
        <p:cNvPr id="1" name=""/>
        <p:cNvGrpSpPr/>
        <p:nvPr/>
      </p:nvGrpSpPr>
      <p:grpSpPr>
        <a:xfrm>
          <a:off x="0" y="0"/>
          <a:ext cx="0" cy="0"/>
          <a:chOff x="0" y="0"/>
          <a:chExt cx="0" cy="0"/>
        </a:xfrm>
      </p:grpSpPr>
      <p:sp>
        <p:nvSpPr>
          <p:cNvPr id="2" name="P_6_BD#5b131f5d1?pid=993ead1b9&amp;color=0,55,96&amp;vtp=1&amp;bt=1&amp;bbb=1&amp;hb=1"/>
          <p:cNvSpPr/>
          <p:nvPr/>
        </p:nvSpPr>
        <p:spPr>
          <a:xfrm>
            <a:off x="502920" y="1512000"/>
            <a:ext cx="10570464" cy="12314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They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have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wide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range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origins,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such</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seasons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year,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religions,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famous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figures</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and</a:t>
            </a:r>
            <a:r>
              <a:rPr lang="en-US" altLang="zh-CN" sz="1800" b="1" i="0">
                <a:solidFill>
                  <a:srgbClr val="003760"/>
                </a:solidFill>
                <a:latin typeface="SimSun" pitchFamily="34" charset="0"/>
                <a:ea typeface="SimSun" pitchFamily="34" charset="-122"/>
                <a:cs typeface="SimSun" pitchFamily="34" charset="-120"/>
              </a:rPr>
              <a:t> </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important</a:t>
            </a:r>
            <a:r>
              <a:rPr lang="en-US" altLang="zh-CN" b="1" i="0">
                <a:solidFill>
                  <a:srgbClr val="003760"/>
                </a:solidFill>
                <a:latin typeface="SimSun" pitchFamily="34" charset="0"/>
                <a:ea typeface="SimSun" pitchFamily="34" charset="-122"/>
                <a:cs typeface="SimSun" pitchFamily="34" charset="-120"/>
              </a:rPr>
              <a:t> </a:t>
            </a:r>
            <a:r>
              <a:rPr lang="en-US" altLang="zh-CN" b="1" i="0" dirty="0">
                <a:solidFill>
                  <a:srgbClr val="003760"/>
                </a:solidFill>
                <a:latin typeface="Times New Roman" pitchFamily="34" charset="0"/>
                <a:ea typeface="微软雅黑" pitchFamily="34" charset="-122"/>
                <a:cs typeface="Times New Roman" pitchFamily="34" charset="-120"/>
              </a:rPr>
              <a:t>events.节日的起源很广泛，比如一年中的季节、宗教、</a:t>
            </a:r>
            <a:r>
              <a:rPr lang="en-US" altLang="zh-CN" b="1" i="0">
                <a:solidFill>
                  <a:srgbClr val="003760"/>
                </a:solidFill>
                <a:latin typeface="Times New Roman" pitchFamily="34" charset="0"/>
                <a:ea typeface="微软雅黑" pitchFamily="34" charset="-122"/>
                <a:cs typeface="Times New Roman" pitchFamily="34" charset="-120"/>
              </a:rPr>
              <a:t>名人和重要事件。</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教材P4</a:t>
            </a:r>
            <a:endParaRPr lang="en-US" altLang="zh-CN" dirty="0"/>
          </a:p>
        </p:txBody>
      </p:sp>
      <p:pic>
        <p:nvPicPr>
          <p:cNvPr id="3" name="P_6_BD#5b131f5d1?pid=993ead1b9&amp;color=0,55,96&amp;tib=255,255,255&amp;iip=7&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805829" y="233546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224e86a77?pid=ad8653329&amp;color=0,55,96&amp;vtp=1&amp;bbb=1"/>
          <p:cNvSpPr/>
          <p:nvPr/>
        </p:nvSpPr>
        <p:spPr>
          <a:xfrm>
            <a:off x="502920" y="2791716"/>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3</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range</a:t>
            </a:r>
            <a:endParaRPr lang="en-US" altLang="zh-CN" sz="2200" dirty="0"/>
          </a:p>
        </p:txBody>
      </p:sp>
      <p:pic>
        <p:nvPicPr>
          <p:cNvPr id="6" name="P_6_BD#28621420d?htil=1&amp;pid=224e86a77&amp;color=0,55,96&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153951" y="3352089"/>
            <a:ext cx="2167128" cy="16550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P_6#28621420d?htil=1&amp;sp=1&amp;pid=224e86a77&amp;color=0,55,96&amp;vtp=1&amp;bbb=1&amp;hb=1"/>
          <p:cNvSpPr/>
          <p:nvPr/>
        </p:nvSpPr>
        <p:spPr>
          <a:xfrm>
            <a:off x="502920" y="3288080"/>
            <a:ext cx="8275320" cy="11893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①</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1" dirty="0">
                <a:solidFill>
                  <a:srgbClr val="003760"/>
                </a:solidFill>
                <a:latin typeface="Times New Roman" pitchFamily="34" charset="0"/>
                <a:ea typeface="微软雅黑" pitchFamily="34" charset="-122"/>
                <a:cs typeface="Times New Roman" pitchFamily="34" charset="-120"/>
              </a:rPr>
              <a:t>n</a:t>
            </a:r>
            <a:r>
              <a:rPr lang="en-US" altLang="zh-CN" sz="1800" b="1" i="0" dirty="0">
                <a:solidFill>
                  <a:srgbClr val="003760"/>
                </a:solidFill>
                <a:latin typeface="Times New Roman" pitchFamily="34" charset="0"/>
                <a:ea typeface="微软雅黑" pitchFamily="34" charset="-122"/>
                <a:cs typeface="Times New Roman" pitchFamily="34" charset="-120"/>
              </a:rPr>
              <a:t>.［C］一系列；范围、界限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［C,U］射程；视觉/听觉范围</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hese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missiles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range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300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miles.</a:t>
            </a:r>
            <a:r>
              <a:rPr lang="en-US" altLang="zh-CN" sz="1800" b="0" i="0" dirty="0">
                <a:solidFill>
                  <a:srgbClr val="003760"/>
                </a:solidFill>
                <a:latin typeface="Times New Roman" pitchFamily="34" charset="0"/>
                <a:ea typeface="楷体" pitchFamily="34" charset="-122"/>
                <a:cs typeface="Times New Roman" pitchFamily="34" charset="-120"/>
              </a:rPr>
              <a:t>这些导弹的射程为</a:t>
            </a:r>
            <a:r>
              <a:rPr lang="en-US" altLang="zh-CN" sz="1800" b="0" i="0">
                <a:solidFill>
                  <a:srgbClr val="003760"/>
                </a:solidFill>
                <a:latin typeface="Times New Roman" pitchFamily="34" charset="0"/>
                <a:ea typeface="微软雅黑" pitchFamily="34" charset="-122"/>
                <a:cs typeface="Times New Roman" pitchFamily="34" charset="-120"/>
              </a:rPr>
              <a:t>300</a:t>
            </a:r>
            <a:r>
              <a:rPr lang="en-US" altLang="zh-CN" sz="1800" b="0" i="0">
                <a:solidFill>
                  <a:srgbClr val="003760"/>
                </a:solidFill>
                <a:latin typeface="Times New Roman" pitchFamily="34" charset="0"/>
                <a:ea typeface="楷体" pitchFamily="34" charset="-122"/>
                <a:cs typeface="Times New Roman" pitchFamily="34" charset="-120"/>
              </a:rPr>
              <a:t>英里</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1</a:t>
            </a:r>
            <a:r>
              <a:rPr lang="en-US" altLang="zh-CN" b="0" i="0" dirty="0">
                <a:solidFill>
                  <a:srgbClr val="003760"/>
                </a:solidFill>
                <a:latin typeface="Times New Roman" pitchFamily="34" charset="0"/>
                <a:ea typeface="楷体" pitchFamily="34" charset="-122"/>
                <a:cs typeface="Times New Roman" pitchFamily="34" charset="-120"/>
              </a:rPr>
              <a:t>英里</a:t>
            </a:r>
            <a:r>
              <a:rPr lang="en-US" altLang="zh-CN" b="0" i="0" dirty="0">
                <a:solidFill>
                  <a:srgbClr val="003760"/>
                </a:solidFill>
                <a:latin typeface="Times New Roman" pitchFamily="34" charset="0"/>
                <a:ea typeface="微软雅黑" pitchFamily="34" charset="-122"/>
                <a:cs typeface="Times New Roman" pitchFamily="34" charset="-120"/>
              </a:rPr>
              <a:t>≈1.609</a:t>
            </a:r>
            <a:r>
              <a:rPr lang="en-US" altLang="zh-CN" b="0" i="0" dirty="0">
                <a:solidFill>
                  <a:srgbClr val="003760"/>
                </a:solidFill>
                <a:latin typeface="Times New Roman" pitchFamily="34" charset="0"/>
                <a:ea typeface="楷体" pitchFamily="34" charset="-122"/>
                <a:cs typeface="Times New Roman" pitchFamily="34" charset="-120"/>
              </a:rPr>
              <a:t>千米</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26">
    <p:spTree>
      <p:nvGrpSpPr>
        <p:cNvPr id="1" name=""/>
        <p:cNvGrpSpPr/>
        <p:nvPr/>
      </p:nvGrpSpPr>
      <p:grpSpPr>
        <a:xfrm>
          <a:off x="0" y="0"/>
          <a:ext cx="0" cy="0"/>
          <a:chOff x="0" y="0"/>
          <a:chExt cx="0" cy="0"/>
        </a:xfrm>
      </p:grpSpPr>
      <p:pic>
        <p:nvPicPr>
          <p:cNvPr id="2" name="P_6_BD#28621420d?pid=224e86a77&amp;color=0,55,96&amp;mp=1&amp;tib=255,255,255&amp;iip=8&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157600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P_6_BD#28621420d?pid=224e86a77&amp;color=0,55,96&amp;mp=1&amp;vtp=1&amp;bt=1&amp;bbb=1&amp;hb=1"/>
              <p:cNvSpPr/>
              <p:nvPr/>
            </p:nvSpPr>
            <p:spPr>
              <a:xfrm>
                <a:off x="502920" y="1512000"/>
                <a:ext cx="10570464" cy="41230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（wide/broad/whole/full）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各种各样的；一系列的；广泛的</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后接可数名词复数形</a:t>
                </a:r>
              </a:p>
              <a:p>
                <a:pPr>
                  <a:lnSpc>
                    <a:spcPts val="3300"/>
                  </a:lnSpc>
                </a:pPr>
                <a:r>
                  <a:rPr lang="en-US" altLang="zh-CN" b="0" i="0">
                    <a:solidFill>
                      <a:srgbClr val="003760"/>
                    </a:solidFill>
                    <a:latin typeface="Times New Roman" pitchFamily="34" charset="0"/>
                    <a:ea typeface="楷体" pitchFamily="34" charset="-122"/>
                    <a:cs typeface="Times New Roman" pitchFamily="34" charset="-120"/>
                  </a:rPr>
                  <a:t>式</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in/within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dirty="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range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在（</a:t>
                </a:r>
                <a:r>
                  <a:rPr kumimoji="0" lang="en-US" altLang="zh-CN" sz="1800" b="0" i="0" u="none" strike="noStrike" kern="1200" cap="none" spc="0" normalizeH="0" baseline="0" noProof="0" dirty="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）范围内</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of/beyond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range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超出（某物的）范围；在视觉（或听觉）范围之外</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knows,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perhaps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some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more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forward-looking</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supermarkets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may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yet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come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out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whole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range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“just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pack</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sizes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special</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offers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well.</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谁知道呢</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也许一些更有远见的超市可能还</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会推出一系列</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只为你</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设计</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的包装尺寸</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并提供特别优惠</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blood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pressure's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well</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within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normal</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range</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你的血压完全在正常范围内</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14:m>
                  <m:oMath xmlns:m="http://schemas.openxmlformats.org/officeDocument/2006/math">
                    <m:sSub>
                      <m:sSubPr>
                        <m:ctrlPr>
                          <a:rPr kumimoji="0" lang="en-US" altLang="zh-CN" sz="1800" b="0" i="1"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ctrlPr>
                      </m:sSubPr>
                      <m:e>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e>
                      <m:sub>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朗文当代</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sub>
                    </m:sSub>
                  </m:oMath>
                </a14:m>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 </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out</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range</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my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voice.</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她听不见我的声音</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range作名词时还可以表示“山脉”，a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mountain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range意为“一座山脉”。</a:t>
                </a:r>
                <a:endParaRPr lang="en-US" altLang="zh-CN" sz="100" dirty="0"/>
              </a:p>
            </p:txBody>
          </p:sp>
        </mc:Choice>
        <mc:Fallback>
          <p:sp>
            <p:nvSpPr>
              <p:cNvPr id="3" name="P_6_BD#28621420d?pid=224e86a77&amp;color=0,55,96&amp;mp=1&amp;vtp=1&amp;bt=1&amp;bbb=1&amp;hb=1"/>
              <p:cNvSpPr>
                <a:spLocks noRot="1" noChangeAspect="1" noMove="1" noResize="1" noEditPoints="1" noAdjustHandles="1" noChangeArrowheads="1" noChangeShapeType="1" noTextEdit="1"/>
              </p:cNvSpPr>
              <p:nvPr/>
            </p:nvSpPr>
            <p:spPr>
              <a:xfrm>
                <a:off x="502920" y="1512000"/>
                <a:ext cx="10570464" cy="4123055"/>
              </a:xfrm>
              <a:prstGeom prst="rect">
                <a:avLst/>
              </a:prstGeom>
              <a:blipFill>
                <a:blip r:embed="rId4"/>
                <a:stretch>
                  <a:fillRect l="-1384" r="-1096" b="-3550"/>
                </a:stretch>
              </a:blipFill>
              <a:ln/>
            </p:spPr>
            <p:txBody>
              <a:bodyPr/>
              <a:lstStyle/>
              <a:p>
                <a:r>
                  <a:rPr lang="zh-CN" altLang="en-US">
                    <a:noFill/>
                  </a:rPr>
                  <a:t> </a:t>
                </a:r>
              </a:p>
            </p:txBody>
          </p:sp>
        </mc:Fallback>
      </mc:AlternateContent>
      <p:pic>
        <p:nvPicPr>
          <p:cNvPr id="5" name="P_6_BD#28621420d?pid=224e86a77&amp;color=0,55,96&amp;mp=1&amp;tib=255,255,255&amp;iip=9&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12096" y="5411916"/>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name="Slide 27">
    <p:spTree>
      <p:nvGrpSpPr>
        <p:cNvPr id="1" name=""/>
        <p:cNvGrpSpPr/>
        <p:nvPr/>
      </p:nvGrpSpPr>
      <p:grpSpPr>
        <a:xfrm>
          <a:off x="0" y="0"/>
          <a:ext cx="0" cy="0"/>
          <a:chOff x="0" y="0"/>
          <a:chExt cx="0" cy="0"/>
        </a:xfrm>
      </p:grpSpPr>
      <p:sp>
        <p:nvSpPr>
          <p:cNvPr id="2" name="P_6#28621420d?sp=1&amp;pid=224e86a77&amp;color=0,55,96&amp;mp=1&amp;vtp=1&amp;bt=1&amp;bbb=1"/>
          <p:cNvSpPr/>
          <p:nvPr/>
        </p:nvSpPr>
        <p:spPr>
          <a:xfrm>
            <a:off x="502920" y="1512000"/>
            <a:ext cx="10570464" cy="41230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1" i="1" dirty="0">
                <a:solidFill>
                  <a:srgbClr val="003760"/>
                </a:solidFill>
                <a:latin typeface="Times New Roman" pitchFamily="34" charset="0"/>
                <a:ea typeface="微软雅黑" pitchFamily="34" charset="-122"/>
                <a:cs typeface="Times New Roman" pitchFamily="34" charset="-120"/>
              </a:rPr>
              <a:t>v</a:t>
            </a:r>
            <a:r>
              <a:rPr lang="en-US" altLang="zh-CN" sz="1800" b="1" i="0" dirty="0">
                <a:solidFill>
                  <a:srgbClr val="003760"/>
                </a:solidFill>
                <a:latin typeface="Times New Roman" pitchFamily="34" charset="0"/>
                <a:ea typeface="微软雅黑" pitchFamily="34" charset="-122"/>
                <a:cs typeface="Times New Roman" pitchFamily="34" charset="-120"/>
              </a:rPr>
              <a:t>.包括（各种不同的人或物）；（在一定范围内）变化，变动；（按特定次序或位置）排列</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Times New Roman" pitchFamily="34" charset="0"/>
                <a:ea typeface="微软雅黑" pitchFamily="34" charset="-122"/>
                <a:cs typeface="Times New Roman" pitchFamily="34" charset="-120"/>
              </a:rPr>
              <a:t>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photographs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were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ranged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wall.</a:t>
            </a:r>
            <a:r>
              <a:rPr lang="en-US" altLang="zh-CN" sz="1800" b="0" i="0" dirty="0">
                <a:solidFill>
                  <a:srgbClr val="003760"/>
                </a:solidFill>
                <a:latin typeface="Times New Roman" pitchFamily="34" charset="0"/>
                <a:ea typeface="楷体" pitchFamily="34" charset="-122"/>
                <a:cs typeface="Times New Roman" pitchFamily="34" charset="-120"/>
              </a:rPr>
              <a:t>餐厅里</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球队的照片排列在墙上</a:t>
            </a:r>
            <a:r>
              <a:rPr lang="en-US" altLang="zh-CN" sz="1800"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range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from</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包括从</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到</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之间；在</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和</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的范围内变化</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range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between</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在</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到</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之间</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range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age/size/price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from</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年龄/尺寸/价格在</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到</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间变动</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120</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students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whose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ages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ranged</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from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10</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18.</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有</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120</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名学生</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年龄在</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10</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至</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18</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岁之间</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national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park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large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collection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wildlife,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ranging</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from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rare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butterflies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African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elephants.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这</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个国家公园有大量的野生动物</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从稀有的蝴蝶到非洲象应有尽有</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range作动词时还可以表示“漫游；闲逛”，相当于wander。</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ranges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wide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search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inspiration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paintings.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他四处漫步</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寻找绘画的灵感</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800" dirty="0"/>
          </a:p>
        </p:txBody>
      </p:sp>
      <p:pic>
        <p:nvPicPr>
          <p:cNvPr id="3" name="P_6_BD#28621420d?pid=224e86a77&amp;color=0,55,96&amp;mp=1&amp;tib=255,255,255&amp;iip=10&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241166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P_6_BD#28621420d?pid=224e86a77&amp;color=0,55,96&amp;mp=1&amp;tib=255,255,255&amp;iip=1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2096" y="490594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name="Slide 28">
    <p:spTree>
      <p:nvGrpSpPr>
        <p:cNvPr id="1" name=""/>
        <p:cNvGrpSpPr/>
        <p:nvPr/>
      </p:nvGrpSpPr>
      <p:grpSpPr>
        <a:xfrm>
          <a:off x="0" y="0"/>
          <a:ext cx="0" cy="0"/>
          <a:chOff x="0" y="0"/>
          <a:chExt cx="0" cy="0"/>
        </a:xfrm>
      </p:grpSpPr>
      <p:sp>
        <p:nvSpPr>
          <p:cNvPr id="2" name="C_5_BD#dbf600150?pid=ad8653329&amp;color=0,55,96&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4</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figure</a:t>
            </a:r>
            <a:endParaRPr lang="en-US" altLang="zh-CN" sz="2200" dirty="0"/>
          </a:p>
        </p:txBody>
      </p:sp>
      <p:sp>
        <p:nvSpPr>
          <p:cNvPr id="3" name="P_6#db0f2e34f?pid=dbf600150&amp;color=0,55,96&amp;vtp=1&amp;bbb=1&amp;hb=1"/>
          <p:cNvSpPr/>
          <p:nvPr/>
        </p:nvSpPr>
        <p:spPr>
          <a:xfrm>
            <a:off x="502920" y="1995536"/>
            <a:ext cx="10570464" cy="28657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1" i="1" dirty="0">
                <a:solidFill>
                  <a:srgbClr val="003760"/>
                </a:solidFill>
                <a:latin typeface="Times New Roman" pitchFamily="34" charset="0"/>
                <a:ea typeface="微软雅黑" pitchFamily="34" charset="-122"/>
                <a:cs typeface="Times New Roman" pitchFamily="34" charset="-120"/>
              </a:rPr>
              <a:t>n</a:t>
            </a:r>
            <a:r>
              <a:rPr lang="en-US" altLang="zh-CN" sz="1800" b="1" i="0" dirty="0">
                <a:solidFill>
                  <a:srgbClr val="003760"/>
                </a:solidFill>
                <a:latin typeface="Times New Roman" pitchFamily="34" charset="0"/>
                <a:ea typeface="微软雅黑" pitchFamily="34" charset="-122"/>
                <a:cs typeface="Times New Roman" pitchFamily="34" charset="-120"/>
              </a:rPr>
              <a:t>.［C］人物；数字；身材，体形；轮廓，人影；塑像；图表；图形</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report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figures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published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authorities.</a:t>
            </a:r>
            <a:r>
              <a:rPr lang="en-US" altLang="zh-CN" sz="1800" b="0" i="0" dirty="0">
                <a:solidFill>
                  <a:srgbClr val="003760"/>
                </a:solidFill>
                <a:latin typeface="Times New Roman" pitchFamily="34" charset="0"/>
                <a:ea typeface="楷体" pitchFamily="34" charset="-122"/>
                <a:cs typeface="Times New Roman" pitchFamily="34" charset="-120"/>
              </a:rPr>
              <a:t>该报告基于官方</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机构</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公布的数字</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S</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improve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figure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gym.</a:t>
            </a:r>
            <a:r>
              <a:rPr lang="en-US" altLang="zh-CN" sz="1800" b="0" i="0" dirty="0">
                <a:solidFill>
                  <a:srgbClr val="003760"/>
                </a:solidFill>
                <a:latin typeface="Times New Roman" pitchFamily="34" charset="0"/>
                <a:ea typeface="楷体" pitchFamily="34" charset="-122"/>
                <a:cs typeface="Times New Roman" pitchFamily="34" charset="-120"/>
              </a:rPr>
              <a:t>她想改善体形</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所以经常去健身房</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figure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distance，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a:solidFill>
                  <a:srgbClr val="003760"/>
                </a:solidFill>
                <a:latin typeface="Times New Roman" pitchFamily="34" charset="0"/>
                <a:ea typeface="楷体" pitchFamily="34" charset="-122"/>
                <a:cs typeface="Times New Roman" pitchFamily="34" charset="-120"/>
              </a:rPr>
              <a:t>我能看到远处有一个人影</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但我认不出那是谁</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There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stood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bronze</a:t>
            </a:r>
            <a:r>
              <a:rPr lang="en-US" altLang="zh-CN" b="0" i="0"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figure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horse.</a:t>
            </a:r>
            <a:r>
              <a:rPr lang="en-US" altLang="zh-CN" b="0" i="0">
                <a:solidFill>
                  <a:srgbClr val="003760"/>
                </a:solidFill>
                <a:latin typeface="Times New Roman" pitchFamily="34" charset="0"/>
                <a:ea typeface="楷体" pitchFamily="34" charset="-122"/>
                <a:cs typeface="Times New Roman" pitchFamily="34" charset="-120"/>
              </a:rPr>
              <a:t>那儿有一座马的铜像</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results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illustrated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figure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结果在图表</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中显示</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name="Slide 29">
    <p:spTree>
      <p:nvGrpSpPr>
        <p:cNvPr id="1" name=""/>
        <p:cNvGrpSpPr/>
        <p:nvPr/>
      </p:nvGrpSpPr>
      <p:grpSpPr>
        <a:xfrm>
          <a:off x="0" y="0"/>
          <a:ext cx="0" cy="0"/>
          <a:chOff x="0" y="0"/>
          <a:chExt cx="0" cy="0"/>
        </a:xfrm>
      </p:grpSpPr>
      <p:sp>
        <p:nvSpPr>
          <p:cNvPr id="2" name="P_6#db0f2e34f?pid=dbf600150&amp;color=0,55,96&amp;vtp=1&amp;bt=1&amp;bbb=1"/>
          <p:cNvSpPr/>
          <p:nvPr/>
        </p:nvSpPr>
        <p:spPr>
          <a:xfrm>
            <a:off x="502920" y="1512000"/>
            <a:ext cx="10570464" cy="32848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释义·理解</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f</a:t>
            </a:r>
            <a:r>
              <a:rPr lang="en-US" altLang="zh-CN" sz="1800" b="1" i="0">
                <a:solidFill>
                  <a:srgbClr val="003760"/>
                </a:solidFill>
                <a:latin typeface="Times New Roman" pitchFamily="34" charset="0"/>
                <a:ea typeface="微软雅黑" pitchFamily="34" charset="-122"/>
                <a:cs typeface="Times New Roman" pitchFamily="34" charset="-120"/>
              </a:rPr>
              <a:t>igure</a:t>
            </a:r>
            <a:r>
              <a:rPr lang="en-US" altLang="zh-CN" sz="1800" b="1" i="0">
                <a:solidFill>
                  <a:srgbClr val="003760"/>
                </a:solidFill>
                <a:latin typeface="SimSun" pitchFamily="34" charset="0"/>
                <a:ea typeface="SimSun" pitchFamily="34" charset="-122"/>
                <a:cs typeface="SimSun" pitchFamily="34" charset="-120"/>
              </a:rPr>
              <a:t> </a:t>
            </a:r>
            <a:r>
              <a:rPr lang="en-US" altLang="zh-CN" sz="1800" b="1" i="1" dirty="0">
                <a:solidFill>
                  <a:srgbClr val="003760"/>
                </a:solidFill>
                <a:latin typeface="Times New Roman" pitchFamily="34" charset="0"/>
                <a:ea typeface="微软雅黑" pitchFamily="34" charset="-122"/>
                <a:cs typeface="Times New Roman" pitchFamily="34" charset="-120"/>
              </a:rPr>
              <a:t>n</a:t>
            </a:r>
            <a:r>
              <a:rPr lang="en-US" altLang="zh-CN" sz="1800" b="1"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type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mentioned;</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number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representing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amount;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shape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body;</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unclear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shape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⑤</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statue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animal;</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⑥</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diagram</a:t>
            </a:r>
            <a:endParaRPr lang="en-US" altLang="zh-CN" sz="18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name="Slide 30">
    <p:spTree>
      <p:nvGrpSpPr>
        <p:cNvPr id="1" name=""/>
        <p:cNvGrpSpPr/>
        <p:nvPr/>
      </p:nvGrpSpPr>
      <p:grpSpPr>
        <a:xfrm>
          <a:off x="0" y="0"/>
          <a:ext cx="0" cy="0"/>
          <a:chOff x="0" y="0"/>
          <a:chExt cx="0" cy="0"/>
        </a:xfrm>
      </p:grpSpPr>
      <p:pic>
        <p:nvPicPr>
          <p:cNvPr id="2" name="P_6_BD#db0f2e34f?pid=dbf600150&amp;color=0,55,96&amp;mp=1&amp;tib=255,255,255&amp;iip=1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157600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P_6_BD#db0f2e34f?pid=dbf600150&amp;color=0,55,96&amp;mp=1&amp;vtp=1&amp;bt=1&amp;bbb=1"/>
              <p:cNvSpPr/>
              <p:nvPr/>
            </p:nvSpPr>
            <p:spPr>
              <a:xfrm>
                <a:off x="502920" y="1512000"/>
                <a:ext cx="10570464" cy="4191000"/>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key/leading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figure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关键</a:t>
                </a:r>
                <a:r>
                  <a:rPr lang="en-US" altLang="zh-CN" sz="1800" b="0" i="0">
                    <a:solidFill>
                      <a:srgbClr val="003760"/>
                    </a:solidFill>
                    <a:latin typeface="Times New Roman" pitchFamily="34" charset="0"/>
                    <a:ea typeface="微软雅黑" pitchFamily="34" charset="-122"/>
                    <a:cs typeface="Times New Roman" pitchFamily="34" charset="-120"/>
                  </a:rPr>
                  <a:t>/主要人物</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keep/lose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figure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保持身材/身材走样</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②</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1" i="1"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vt</a:t>
                </a:r>
                <a:r>
                  <a:rPr kumimoji="0" lang="en-US" altLang="zh-CN" sz="1800" b="1"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.认为；认定；计算</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right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combination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animals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plants,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figured</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maybe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could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clean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up</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waste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nature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did.</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他想</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通过正确的动植物组合</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也许他可以用大自然的方式清理垃圾</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14:m>
                  <m:oMath xmlns:m="http://schemas.openxmlformats.org/officeDocument/2006/math">
                    <m:sSub>
                      <m:sSubPr>
                        <m:ctrlPr>
                          <a:rPr kumimoji="0" lang="en-US" altLang="zh-CN" sz="1800" b="0" i="1"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ctrlPr>
                      </m:sSubPr>
                      <m:e>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e>
                      <m:sub>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2023</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全国新课标</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Ⅰ</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sub>
                    </m:sSub>
                  </m:oMath>
                </a14:m>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 </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figured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attendance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150,000.</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我们估计有</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15</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万人参加</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figure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弄清楚；理解；计算</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That's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why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this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issue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Writer</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1"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a:t>
                </a:r>
                <a:r>
                  <a:rPr kumimoji="0" lang="en-US" altLang="zh-CN" sz="1800" b="0" i="1"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Digest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aims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help</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figure</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out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how</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write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best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ending</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whatever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kind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writing</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you're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doing.</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那就是为什么本期</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作家文摘</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旨在帮助你弄清楚如何为你正在做</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的任何类型的写作写出最好的结局</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14:m>
                  <m:oMath xmlns:m="http://schemas.openxmlformats.org/officeDocument/2006/math">
                    <m:sSub>
                      <m:sSubPr>
                        <m:ctrlPr>
                          <a:rPr kumimoji="0" lang="en-US" altLang="zh-CN" sz="1800" b="0" i="1"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ctrlPr>
                      </m:sSubPr>
                      <m:e>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e>
                      <m:sub>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2024</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全国甲</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sub>
                    </m:sSub>
                  </m:oMath>
                </a14:m>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 </a:t>
                </a:r>
                <a:endParaRPr lang="en-US" altLang="zh-CN" sz="100" dirty="0"/>
              </a:p>
            </p:txBody>
          </p:sp>
        </mc:Choice>
        <mc:Fallback>
          <p:sp>
            <p:nvSpPr>
              <p:cNvPr id="3" name="P_6_BD#db0f2e34f?pid=dbf600150&amp;color=0,55,96&amp;mp=1&amp;vtp=1&amp;bt=1&amp;bbb=1"/>
              <p:cNvSpPr>
                <a:spLocks noRot="1" noChangeAspect="1" noMove="1" noResize="1" noEditPoints="1" noAdjustHandles="1" noChangeArrowheads="1" noChangeShapeType="1" noTextEdit="1"/>
              </p:cNvSpPr>
              <p:nvPr/>
            </p:nvSpPr>
            <p:spPr>
              <a:xfrm>
                <a:off x="502920" y="1512000"/>
                <a:ext cx="10570464" cy="4191000"/>
              </a:xfrm>
              <a:prstGeom prst="rect">
                <a:avLst/>
              </a:prstGeom>
              <a:blipFill>
                <a:blip r:embed="rId4"/>
                <a:stretch>
                  <a:fillRect l="-1384" r="-231" b="-2907"/>
                </a:stretch>
              </a:blipFill>
              <a:ln/>
            </p:spPr>
            <p:txBody>
              <a:bodyPr/>
              <a:lstStyle/>
              <a:p>
                <a:r>
                  <a:rPr lang="zh-CN" altLang="en-US">
                    <a:noFill/>
                  </a:rPr>
                  <a:t> </a:t>
                </a:r>
              </a:p>
            </p:txBody>
          </p:sp>
        </mc:Fallback>
      </mc:AlternateContent>
      <p:pic>
        <p:nvPicPr>
          <p:cNvPr id="6" name="P_6_BD#db0f2e34f?pid=dbf600150&amp;color=0,55,96&amp;mp=1&amp;tib=255,255,255&amp;iip=1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4175571"/>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name="Slide 31">
    <p:spTree>
      <p:nvGrpSpPr>
        <p:cNvPr id="1" name=""/>
        <p:cNvGrpSpPr/>
        <p:nvPr/>
      </p:nvGrpSpPr>
      <p:grpSpPr>
        <a:xfrm>
          <a:off x="0" y="0"/>
          <a:ext cx="0" cy="0"/>
          <a:chOff x="0" y="0"/>
          <a:chExt cx="0" cy="0"/>
        </a:xfrm>
      </p:grpSpPr>
      <p:sp>
        <p:nvSpPr>
          <p:cNvPr id="2" name="P_6_BD#db0f2e34f?pid=dbf600150&amp;color=0,55,96&amp;mp=1&amp;vtp=1&amp;bt=1&amp;bbb=1&amp;hb=1"/>
          <p:cNvSpPr/>
          <p:nvPr/>
        </p:nvSpPr>
        <p:spPr>
          <a:xfrm>
            <a:off x="502920" y="1512000"/>
            <a:ext cx="10570464" cy="12314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This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important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agricultural</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festival</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takes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place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after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all</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crops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have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been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gathered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in</a:t>
            </a:r>
            <a:r>
              <a:rPr lang="en-US" altLang="zh-CN" sz="1800" b="1" i="0">
                <a:solidFill>
                  <a:srgbClr val="003760"/>
                </a:solidFill>
                <a:latin typeface="Times New Roman" pitchFamily="34" charset="0"/>
                <a:ea typeface="微软雅黑" pitchFamily="34" charset="-122"/>
                <a:cs typeface="Times New Roman" pitchFamily="34" charset="-120"/>
              </a:rPr>
              <a:t>.这一重要的</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农耕节日</a:t>
            </a:r>
            <a:r>
              <a:rPr lang="en-US" altLang="zh-CN" b="1" i="0" dirty="0">
                <a:solidFill>
                  <a:srgbClr val="003760"/>
                </a:solidFill>
                <a:latin typeface="Times New Roman" pitchFamily="34" charset="0"/>
                <a:ea typeface="微软雅黑" pitchFamily="34" charset="-122"/>
                <a:cs typeface="Times New Roman" pitchFamily="34" charset="-120"/>
              </a:rPr>
              <a:t>（一般）</a:t>
            </a:r>
            <a:r>
              <a:rPr lang="en-US" altLang="zh-CN" b="1" i="0">
                <a:solidFill>
                  <a:srgbClr val="003760"/>
                </a:solidFill>
                <a:latin typeface="Times New Roman" pitchFamily="34" charset="0"/>
                <a:ea typeface="微软雅黑" pitchFamily="34" charset="-122"/>
                <a:cs typeface="Times New Roman" pitchFamily="34" charset="-120"/>
              </a:rPr>
              <a:t>会在所有农作物收割完毕后举行。</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教材P4</a:t>
            </a:r>
            <a:endParaRPr lang="en-US" altLang="zh-CN" dirty="0"/>
          </a:p>
        </p:txBody>
      </p:sp>
      <p:pic>
        <p:nvPicPr>
          <p:cNvPr id="3" name="P_6_BD#db0f2e34f?pid=dbf600150&amp;color=0,55,96&amp;mp=1&amp;tib=255,255,255&amp;iip=14&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805829" y="233546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49951972c?pid=ad8653329&amp;color=0,55,96&amp;vtp=1&amp;bbb=1"/>
          <p:cNvSpPr/>
          <p:nvPr/>
        </p:nvSpPr>
        <p:spPr>
          <a:xfrm>
            <a:off x="502920" y="2791717"/>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5</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gather</a:t>
            </a:r>
            <a:endParaRPr lang="en-US" altLang="zh-CN" sz="2200" dirty="0"/>
          </a:p>
        </p:txBody>
      </p:sp>
      <mc:AlternateContent xmlns:mc="http://schemas.openxmlformats.org/markup-compatibility/2006">
        <mc:Choice xmlns:a14="http://schemas.microsoft.com/office/drawing/2010/main" Requires="a14">
          <p:sp>
            <p:nvSpPr>
              <p:cNvPr id="6" name="P_6#a99224812?sp=1&amp;pid=49951972c&amp;color=0,55,96&amp;vtp=1&amp;bbb=1&amp;hb=1"/>
              <p:cNvSpPr/>
              <p:nvPr/>
            </p:nvSpPr>
            <p:spPr>
              <a:xfrm>
                <a:off x="502920" y="3288081"/>
                <a:ext cx="10570464" cy="20275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1" i="1" dirty="0">
                    <a:solidFill>
                      <a:srgbClr val="003760"/>
                    </a:solidFill>
                    <a:latin typeface="Times New Roman" pitchFamily="34" charset="0"/>
                    <a:ea typeface="微软雅黑" pitchFamily="34" charset="-122"/>
                    <a:cs typeface="Times New Roman" pitchFamily="34" charset="-120"/>
                  </a:rPr>
                  <a:t>vt</a:t>
                </a:r>
                <a:r>
                  <a:rPr lang="en-US" altLang="zh-CN" sz="1800" b="1" i="0" dirty="0">
                    <a:solidFill>
                      <a:srgbClr val="003760"/>
                    </a:solidFill>
                    <a:latin typeface="Times New Roman" pitchFamily="34" charset="0"/>
                    <a:ea typeface="微软雅黑" pitchFamily="34" charset="-122"/>
                    <a:cs typeface="Times New Roman" pitchFamily="34" charset="-120"/>
                  </a:rPr>
                  <a:t>.收割；收拢；搜集</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researcher's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gather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information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这位研究人员的工作是收集人们的信</a:t>
                </a:r>
              </a:p>
              <a:p>
                <a:pPr>
                  <a:lnSpc>
                    <a:spcPts val="3300"/>
                  </a:lnSpc>
                </a:pPr>
                <a:r>
                  <a:rPr lang="en-US" altLang="zh-CN" b="0" i="0">
                    <a:solidFill>
                      <a:srgbClr val="003760"/>
                    </a:solidFill>
                    <a:latin typeface="Times New Roman" pitchFamily="34" charset="0"/>
                    <a:ea typeface="楷体" pitchFamily="34" charset="-122"/>
                    <a:cs typeface="Times New Roman" pitchFamily="34" charset="-120"/>
                  </a:rPr>
                  <a:t>息</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dirty="0">
                            <a:solidFill>
                              <a:srgbClr val="003760"/>
                            </a:solidFill>
                            <a:latin typeface="Cambria Math" panose="02040503050406030204" pitchFamily="18" charset="0"/>
                            <a:ea typeface="微软雅黑" pitchFamily="34" charset="-122"/>
                            <a:cs typeface="Times New Roman" pitchFamily="34" charset="-120"/>
                          </a:rPr>
                          <m:t>​</m:t>
                        </m:r>
                      </m:e>
                      <m:sub>
                        <m:r>
                          <a:rPr lang="en-US" altLang="zh-CN" b="0" i="0" dirty="0">
                            <a:solidFill>
                              <a:srgbClr val="003760"/>
                            </a:solidFill>
                            <a:latin typeface="Cambria Math" panose="02040503050406030204" pitchFamily="18" charset="0"/>
                            <a:ea typeface="微软雅黑" pitchFamily="34" charset="-122"/>
                            <a:cs typeface="Times New Roman" pitchFamily="34" charset="-120"/>
                          </a:rPr>
                          <m:t>［</m:t>
                        </m:r>
                        <m:r>
                          <a:rPr lang="en-US" altLang="zh-CN" b="0" i="0" dirty="0">
                            <a:solidFill>
                              <a:srgbClr val="003760"/>
                            </a:solidFill>
                            <a:latin typeface="Cambria Math" panose="02040503050406030204" pitchFamily="18" charset="0"/>
                            <a:ea typeface="微软雅黑" pitchFamily="34" charset="-122"/>
                            <a:cs typeface="Times New Roman" pitchFamily="34" charset="-120"/>
                          </a:rPr>
                          <m:t>⟪</m:t>
                        </m:r>
                        <m:r>
                          <a:rPr lang="en-US" altLang="zh-CN" baseline="-10000">
                            <a:solidFill>
                              <a:srgbClr val="003760"/>
                            </a:solidFill>
                            <a:latin typeface="Cambria Math" panose="02040503050406030204" pitchFamily="18" charset="0"/>
                          </a:rPr>
                          <m:t>朗文当代</m:t>
                        </m:r>
                        <m:r>
                          <a:rPr lang="en-US" altLang="zh-CN" b="0" i="0" dirty="0">
                            <a:solidFill>
                              <a:srgbClr val="003760"/>
                            </a:solidFill>
                            <a:latin typeface="Cambria Math" panose="02040503050406030204" pitchFamily="18" charset="0"/>
                            <a:ea typeface="微软雅黑" pitchFamily="34" charset="-122"/>
                            <a:cs typeface="Times New Roman" pitchFamily="34" charset="-120"/>
                          </a:rPr>
                          <m:t>⟫</m:t>
                        </m:r>
                        <m:r>
                          <a:rPr lang="en-US" altLang="zh-CN" b="0" i="0" dirty="0">
                            <a:solidFill>
                              <a:srgbClr val="003760"/>
                            </a:solidFill>
                            <a:latin typeface="Cambria Math" panose="02040503050406030204" pitchFamily="18" charset="0"/>
                            <a:ea typeface="微软雅黑" pitchFamily="34" charset="-122"/>
                            <a:cs typeface="Times New Roman" pitchFamily="34" charset="-120"/>
                          </a:rPr>
                          <m:t>］</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a:t>
                </a:r>
                <a:r>
                  <a:rPr lang="en-US" altLang="zh-CN" sz="100" b="0" i="0" kern="0" spc="-99900">
                    <a:solidFill>
                      <a:srgbClr val="FFFFFF"/>
                    </a:solidFill>
                    <a:latin typeface="Times New Roman" pitchFamily="34" charset="0"/>
                    <a:ea typeface="微软雅黑" pitchFamily="34" charset="-122"/>
                    <a:cs typeface="Times New Roman" pitchFamily="34" charset="-120"/>
                  </a:rPr>
                  <a:t>m&gt;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gather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收割某物</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harvest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safely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gathered</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庄稼已妥善收割完毕</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dirty="0"/>
              </a:p>
            </p:txBody>
          </p:sp>
        </mc:Choice>
        <mc:Fallback>
          <p:sp>
            <p:nvSpPr>
              <p:cNvPr id="6" name="P_6#a99224812?sp=1&amp;pid=49951972c&amp;color=0,55,96&amp;vtp=1&amp;bbb=1&amp;hb=1"/>
              <p:cNvSpPr>
                <a:spLocks noRot="1" noChangeAspect="1" noMove="1" noResize="1" noEditPoints="1" noAdjustHandles="1" noChangeArrowheads="1" noChangeShapeType="1" noTextEdit="1"/>
              </p:cNvSpPr>
              <p:nvPr/>
            </p:nvSpPr>
            <p:spPr>
              <a:xfrm>
                <a:off x="502920" y="3288081"/>
                <a:ext cx="10570464" cy="2027555"/>
              </a:xfrm>
              <a:prstGeom prst="rect">
                <a:avLst/>
              </a:prstGeom>
              <a:blipFill>
                <a:blip r:embed="rId4"/>
                <a:stretch>
                  <a:fillRect l="-1384" b="-6907"/>
                </a:stretch>
              </a:blipFill>
              <a:ln/>
            </p:spPr>
            <p:txBody>
              <a:bodyPr/>
              <a:lstStyle/>
              <a:p>
                <a:r>
                  <a:rPr lang="zh-CN" altLang="en-US">
                    <a:noFill/>
                  </a:rPr>
                  <a:t> </a:t>
                </a:r>
              </a:p>
            </p:txBody>
          </p:sp>
        </mc:Fallback>
      </mc:AlternateContent>
      <p:pic>
        <p:nvPicPr>
          <p:cNvPr id="7" name="P_6_BD#a99224812?pid=49951972c&amp;color=0,55,96&amp;tib=255,255,255&amp;iip=1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12096" y="4704512"/>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name="Slide 3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6#a99224812?sp=1&amp;pid=49951972c&amp;color=0,55,96&amp;vtp=1&amp;bt=1&amp;bbb=1&amp;hb=1"/>
              <p:cNvSpPr/>
              <p:nvPr/>
            </p:nvSpPr>
            <p:spPr>
              <a:xfrm>
                <a:off x="502920" y="1512000"/>
                <a:ext cx="10570464" cy="28657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1" i="1" dirty="0">
                    <a:solidFill>
                      <a:srgbClr val="003760"/>
                    </a:solidFill>
                    <a:latin typeface="Times New Roman" pitchFamily="34" charset="0"/>
                    <a:ea typeface="微软雅黑" pitchFamily="34" charset="-122"/>
                    <a:cs typeface="Times New Roman" pitchFamily="34" charset="-120"/>
                  </a:rPr>
                  <a:t>vi</a:t>
                </a:r>
                <a:r>
                  <a:rPr lang="en-US" altLang="zh-CN" sz="1800" b="1" i="0" dirty="0">
                    <a:solidFill>
                      <a:srgbClr val="003760"/>
                    </a:solidFill>
                    <a:latin typeface="Times New Roman" pitchFamily="34" charset="0"/>
                    <a:ea typeface="微软雅黑" pitchFamily="34" charset="-122"/>
                    <a:cs typeface="Times New Roman" pitchFamily="34" charset="-120"/>
                  </a:rPr>
                  <a:t>.&amp;</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1" dirty="0">
                    <a:solidFill>
                      <a:srgbClr val="003760"/>
                    </a:solidFill>
                    <a:latin typeface="Times New Roman" pitchFamily="34" charset="0"/>
                    <a:ea typeface="微软雅黑" pitchFamily="34" charset="-122"/>
                    <a:cs typeface="Times New Roman" pitchFamily="34" charset="-120"/>
                  </a:rPr>
                  <a:t>vt</a:t>
                </a:r>
                <a:r>
                  <a:rPr lang="en-US" altLang="zh-CN" sz="1800" b="1" i="0" dirty="0">
                    <a:solidFill>
                      <a:srgbClr val="003760"/>
                    </a:solidFill>
                    <a:latin typeface="Times New Roman" pitchFamily="34" charset="0"/>
                    <a:ea typeface="微软雅黑" pitchFamily="34" charset="-122"/>
                    <a:cs typeface="Times New Roman" pitchFamily="34" charset="-120"/>
                  </a:rPr>
                  <a:t>.聚集；集合</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W</a:t>
                </a:r>
                <a:r>
                  <a:rPr lang="en-US" altLang="zh-CN" sz="1800" b="0" i="0">
                    <a:solidFill>
                      <a:srgbClr val="003760"/>
                    </a:solidFill>
                    <a:latin typeface="Times New Roman" pitchFamily="34" charset="0"/>
                    <a:ea typeface="微软雅黑" pitchFamily="34" charset="-122"/>
                    <a:cs typeface="Times New Roman" pitchFamily="34" charset="-120"/>
                  </a:rPr>
                  <a:t>e'll</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gather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Club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8:00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p.m.this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Friday.</a:t>
                </a:r>
                <a:r>
                  <a:rPr lang="en-US" altLang="zh-CN" sz="1800" b="0" i="0" dirty="0">
                    <a:solidFill>
                      <a:srgbClr val="003760"/>
                    </a:solidFill>
                    <a:latin typeface="Times New Roman" pitchFamily="34" charset="0"/>
                    <a:ea typeface="楷体" pitchFamily="34" charset="-122"/>
                    <a:cs typeface="Times New Roman" pitchFamily="34" charset="-120"/>
                  </a:rPr>
                  <a:t>我们将于本周五晚上</a:t>
                </a:r>
                <a:r>
                  <a:rPr lang="en-US" altLang="zh-CN" sz="1800" b="0" i="0" dirty="0">
                    <a:solidFill>
                      <a:srgbClr val="003760"/>
                    </a:solidFill>
                    <a:latin typeface="Times New Roman" pitchFamily="34" charset="0"/>
                    <a:ea typeface="微软雅黑" pitchFamily="34" charset="-122"/>
                    <a:cs typeface="Times New Roman" pitchFamily="34" charset="-120"/>
                  </a:rPr>
                  <a:t>8</a:t>
                </a:r>
                <a:r>
                  <a:rPr lang="en-US" altLang="zh-CN" sz="1800" b="0" i="0" dirty="0">
                    <a:solidFill>
                      <a:srgbClr val="003760"/>
                    </a:solidFill>
                    <a:latin typeface="Times New Roman" pitchFamily="34" charset="0"/>
                    <a:ea typeface="楷体" pitchFamily="34" charset="-122"/>
                    <a:cs typeface="Times New Roman" pitchFamily="34" charset="-120"/>
                  </a:rPr>
                  <a:t>点在学生俱乐部集合</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M</a:t>
                </a:r>
                <a:r>
                  <a:rPr lang="en-US" altLang="zh-CN" sz="1800" b="0" i="0">
                    <a:solidFill>
                      <a:srgbClr val="003760"/>
                    </a:solidFill>
                    <a:latin typeface="Times New Roman" pitchFamily="34" charset="0"/>
                    <a:ea typeface="微软雅黑" pitchFamily="34" charset="-122"/>
                    <a:cs typeface="Times New Roman" pitchFamily="34" charset="-120"/>
                  </a:rPr>
                  <a:t>ost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believe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gather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talented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individuals</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大多数人认为建立一个优秀团队的最好方法是聚集一群最有才华的人</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dirty="0">
                            <a:solidFill>
                              <a:srgbClr val="003760"/>
                            </a:solidFill>
                            <a:latin typeface="Cambria Math" panose="02040503050406030204" pitchFamily="18" charset="0"/>
                            <a:ea typeface="微软雅黑" pitchFamily="34" charset="-122"/>
                            <a:cs typeface="Times New Roman" pitchFamily="34" charset="-120"/>
                          </a:rPr>
                          <m:t>​</m:t>
                        </m:r>
                      </m:e>
                      <m:sub>
                        <m:r>
                          <a:rPr lang="en-US" altLang="zh-CN" b="0" i="0" dirty="0">
                            <a:solidFill>
                              <a:srgbClr val="003760"/>
                            </a:solidFill>
                            <a:latin typeface="Cambria Math" panose="02040503050406030204" pitchFamily="18" charset="0"/>
                            <a:ea typeface="微软雅黑" pitchFamily="34" charset="-122"/>
                            <a:cs typeface="Times New Roman" pitchFamily="34" charset="-120"/>
                          </a:rPr>
                          <m:t>［</m:t>
                        </m:r>
                        <m:r>
                          <a:rPr lang="en-US" altLang="zh-CN" baseline="-10000">
                            <a:solidFill>
                              <a:srgbClr val="003760"/>
                            </a:solidFill>
                            <a:latin typeface="Cambria Math" panose="02040503050406030204" pitchFamily="18" charset="0"/>
                          </a:rPr>
                          <m:t>北京</m:t>
                        </m:r>
                        <m:r>
                          <a:rPr lang="en-US" altLang="zh-CN" b="0" i="0" dirty="0">
                            <a:solidFill>
                              <a:srgbClr val="003760"/>
                            </a:solidFill>
                            <a:latin typeface="Cambria Math" panose="02040503050406030204" pitchFamily="18" charset="0"/>
                            <a:ea typeface="微软雅黑" pitchFamily="34" charset="-122"/>
                            <a:cs typeface="Times New Roman" pitchFamily="34" charset="-120"/>
                          </a:rPr>
                          <m:t>］</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a:t>
                </a:r>
                <a:r>
                  <a:rPr lang="en-US" altLang="zh-CN" sz="100" b="0" i="0" kern="0" spc="-99900">
                    <a:solidFill>
                      <a:srgbClr val="FFFFFF"/>
                    </a:solidFill>
                    <a:latin typeface="Times New Roman" pitchFamily="34" charset="0"/>
                    <a:ea typeface="微软雅黑" pitchFamily="34" charset="-122"/>
                    <a:cs typeface="Times New Roman" pitchFamily="34" charset="-120"/>
                  </a:rPr>
                  <a:t>m&gt;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gather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round/around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聚集；集合；聚在</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旁</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gather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together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收集在一起；聚集在一起</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Gather</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round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listen,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children!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孩子们</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围拢过来听我说</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dirty="0"/>
              </a:p>
            </p:txBody>
          </p:sp>
        </mc:Choice>
        <mc:Fallback>
          <p:sp>
            <p:nvSpPr>
              <p:cNvPr id="2" name="P_6#a99224812?sp=1&amp;pid=49951972c&amp;color=0,55,96&amp;vtp=1&amp;bt=1&amp;bbb=1&amp;hb=1"/>
              <p:cNvSpPr>
                <a:spLocks noRot="1" noChangeAspect="1" noMove="1" noResize="1" noEditPoints="1" noAdjustHandles="1" noChangeArrowheads="1" noChangeShapeType="1" noTextEdit="1"/>
              </p:cNvSpPr>
              <p:nvPr/>
            </p:nvSpPr>
            <p:spPr>
              <a:xfrm>
                <a:off x="502920" y="1512000"/>
                <a:ext cx="10570464" cy="2865755"/>
              </a:xfrm>
              <a:prstGeom prst="rect">
                <a:avLst/>
              </a:prstGeom>
              <a:blipFill>
                <a:blip r:embed="rId3"/>
                <a:stretch>
                  <a:fillRect l="-1384" b="-5106"/>
                </a:stretch>
              </a:blipFill>
              <a:ln/>
            </p:spPr>
            <p:txBody>
              <a:bodyPr/>
              <a:lstStyle/>
              <a:p>
                <a:r>
                  <a:rPr lang="zh-CN" altLang="en-US">
                    <a:noFill/>
                  </a:rPr>
                  <a:t> </a:t>
                </a:r>
              </a:p>
            </p:txBody>
          </p:sp>
        </mc:Fallback>
      </mc:AlternateContent>
      <p:pic>
        <p:nvPicPr>
          <p:cNvPr id="3" name="P_6_BD#a99224812?pid=49951972c&amp;color=0,55,96&amp;tib=255,255,255&amp;iip=16&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2096" y="3352611"/>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P_2_BD#7ad1d7a5a?pid=3cd84cb19&amp;color=0,55,96&amp;vtp=1&amp;bt=1&amp;bbb=1"/>
          <p:cNvSpPr/>
          <p:nvPr/>
        </p:nvSpPr>
        <p:spPr>
          <a:xfrm>
            <a:off x="502920" y="1508760"/>
            <a:ext cx="10570464" cy="767080"/>
          </a:xfrm>
          <a:prstGeom prst="rect">
            <a:avLst/>
          </a:prstGeom>
          <a:noFill/>
          <a:ln/>
        </p:spPr>
        <p:txBody>
          <a:bodyPr wrap="none" lIns="0" tIns="0" rIns="0" bIns="0" rtlCol="0" anchor="t"/>
          <a:lstStyle/>
          <a:p>
            <a:pPr algn="r">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celebrate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moments!</a:t>
            </a:r>
            <a:endParaRPr lang="en-US" altLang="zh-CN" sz="1800" dirty="0"/>
          </a:p>
        </p:txBody>
      </p:sp>
      <p:pic>
        <p:nvPicPr>
          <p:cNvPr id="3" name="P_2_BD#7ad1d7a5a?pid=3cd84cb19&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02920" y="1993265"/>
            <a:ext cx="6318504" cy="383133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3">
    <p:spTree>
      <p:nvGrpSpPr>
        <p:cNvPr id="1" name=""/>
        <p:cNvGrpSpPr/>
        <p:nvPr/>
      </p:nvGrpSpPr>
      <p:grpSpPr>
        <a:xfrm>
          <a:off x="0" y="0"/>
          <a:ext cx="0" cy="0"/>
          <a:chOff x="0" y="0"/>
          <a:chExt cx="0" cy="0"/>
        </a:xfrm>
      </p:grpSpPr>
      <p:sp>
        <p:nvSpPr>
          <p:cNvPr id="2" name="P_6#a99224812?sp=1&amp;pid=49951972c&amp;color=0,55,96&amp;vtp=1&amp;bt=1&amp;bbb=1"/>
          <p:cNvSpPr/>
          <p:nvPr/>
        </p:nvSpPr>
        <p:spPr>
          <a:xfrm>
            <a:off x="502920" y="1512000"/>
            <a:ext cx="10570464" cy="32848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1" i="1" dirty="0">
                <a:solidFill>
                  <a:srgbClr val="003760"/>
                </a:solidFill>
                <a:latin typeface="Times New Roman" pitchFamily="34" charset="0"/>
                <a:ea typeface="微软雅黑" pitchFamily="34" charset="-122"/>
                <a:cs typeface="Times New Roman" pitchFamily="34" charset="-120"/>
              </a:rPr>
              <a:t>vt</a:t>
            </a:r>
            <a:r>
              <a:rPr lang="en-US" altLang="zh-CN" sz="1800" b="1" i="0" dirty="0">
                <a:solidFill>
                  <a:srgbClr val="003760"/>
                </a:solidFill>
                <a:latin typeface="Times New Roman" pitchFamily="34" charset="0"/>
                <a:ea typeface="微软雅黑" pitchFamily="34" charset="-122"/>
                <a:cs typeface="Times New Roman" pitchFamily="34" charset="-120"/>
              </a:rPr>
              <a:t>.增加（速度、力量等）；积聚（力量、精神等</a:t>
            </a:r>
            <a:r>
              <a:rPr lang="en-US" altLang="zh-CN" sz="1800" b="1" i="0">
                <a:solidFill>
                  <a:srgbClr val="003760"/>
                </a:solidFill>
                <a:latin typeface="Times New Roman" pitchFamily="34" charset="0"/>
                <a:ea typeface="微软雅黑" pitchFamily="34" charset="-122"/>
                <a:cs typeface="Times New Roman" pitchFamily="34" charset="-120"/>
              </a:rPr>
              <a:t>）</a:t>
            </a:r>
            <a:r>
              <a:rPr lang="en-US" altLang="zh-CN" sz="1800" b="1" i="0">
                <a:solidFill>
                  <a:srgbClr val="003760"/>
                </a:solidFill>
                <a:latin typeface="SimSun" pitchFamily="34" charset="0"/>
                <a:ea typeface="SimSun" pitchFamily="34" charset="-122"/>
                <a:cs typeface="SimSun" pitchFamily="34" charset="-120"/>
              </a:rPr>
              <a:t>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gather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speed/pace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加快速度</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gather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strength/courage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积蓄力量/鼓足勇气</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gather还可表示“推测，认为；理解”。</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gather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problems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sales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department.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我猜你和我们的销售部有过一些争执</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①gatherer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.采集者</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②gathering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.［C］聚集；集会</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［U］收集；采集</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social/family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gathering社交/家庭聚会</a:t>
            </a:r>
            <a:endParaRPr lang="en-US" altLang="zh-CN" sz="1800" dirty="0"/>
          </a:p>
        </p:txBody>
      </p:sp>
      <p:pic>
        <p:nvPicPr>
          <p:cNvPr id="3" name="P_6_BD#a99224812?pid=49951972c&amp;color=0,55,96&amp;tib=255,255,255&amp;iip=17&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198748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P_6_BD#a99224812?pid=49951972c&amp;color=0,55,96&amp;tib=255,255,255&amp;iip=18&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2096" y="281044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P_6_BD#a99224812?pid=49951972c&amp;color=0,55,96&amp;tib=255,255,255&amp;iip=19&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28098" y="363340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name="Slide 34">
    <p:spTree>
      <p:nvGrpSpPr>
        <p:cNvPr id="1" name=""/>
        <p:cNvGrpSpPr/>
        <p:nvPr/>
      </p:nvGrpSpPr>
      <p:grpSpPr>
        <a:xfrm>
          <a:off x="0" y="0"/>
          <a:ext cx="0" cy="0"/>
          <a:chOff x="0" y="0"/>
          <a:chExt cx="0" cy="0"/>
        </a:xfrm>
      </p:grpSpPr>
      <p:pic>
        <p:nvPicPr>
          <p:cNvPr id="2" name="P_6#a99224812?pid=49951972c&amp;color=0,55,96&amp;tib=255,255,255&amp;iip=20&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157600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6#a99224812?pid=49951972c&amp;color=0,55,96&amp;vtp=1&amp;bt=1&amp;bbb=1"/>
          <p:cNvSpPr/>
          <p:nvPr/>
        </p:nvSpPr>
        <p:spPr>
          <a:xfrm>
            <a:off x="502920" y="1512000"/>
            <a:ext cx="10570464" cy="24466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collect</a:t>
            </a:r>
            <a:r>
              <a:rPr lang="en-US" altLang="zh-CN" sz="1800" b="1" i="0" dirty="0">
                <a:solidFill>
                  <a:srgbClr val="003760"/>
                </a:solidFill>
                <a:latin typeface="Times New Roman" pitchFamily="34" charset="0"/>
                <a:ea typeface="微软雅黑" pitchFamily="34" charset="-122"/>
                <a:cs typeface="Times New Roman" pitchFamily="34" charset="-120"/>
              </a:rPr>
              <a:t>与</a:t>
            </a:r>
            <a:r>
              <a:rPr lang="en-US" altLang="zh-CN" sz="1800" b="1" i="0">
                <a:solidFill>
                  <a:srgbClr val="003760"/>
                </a:solidFill>
                <a:latin typeface="Times New Roman" pitchFamily="34" charset="0"/>
                <a:ea typeface="微软雅黑" pitchFamily="34" charset="-122"/>
                <a:cs typeface="Times New Roman" pitchFamily="34" charset="-120"/>
              </a:rPr>
              <a:t>gather的用法区别</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①当表示“搜集，聚集”时,两者通常可以互换。</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little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animals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gather/collect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nuts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from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ground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autumn.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秋天</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这些小动物们从地上收集坚果</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②两者的主要区别是：gather通常用来表示把分散的人或物聚拢在一起；而collect往往指为了特定目的，有</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条理、有计划地进行较为精心的搜集，所以像下例中的collect就不宜用gather代替。</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hobby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collect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stamps.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我的爱好是集邮</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name="Slide 35">
    <p:spTree>
      <p:nvGrpSpPr>
        <p:cNvPr id="1" name=""/>
        <p:cNvGrpSpPr/>
        <p:nvPr/>
      </p:nvGrpSpPr>
      <p:grpSpPr>
        <a:xfrm>
          <a:off x="0" y="0"/>
          <a:ext cx="0" cy="0"/>
          <a:chOff x="0" y="0"/>
          <a:chExt cx="0" cy="0"/>
        </a:xfrm>
      </p:grpSpPr>
      <p:sp>
        <p:nvSpPr>
          <p:cNvPr id="2" name="P_6_BD#a99224812?pid=49951972c&amp;color=0,55,96&amp;mp=1&amp;vtp=1&amp;bt=1&amp;bbb=1&amp;hb=1"/>
          <p:cNvSpPr/>
          <p:nvPr/>
        </p:nvSpPr>
        <p:spPr>
          <a:xfrm>
            <a:off x="502920" y="1512000"/>
            <a:ext cx="10570464" cy="12314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People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celebrate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show</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that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are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grateful</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for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year's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supply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food</a:t>
            </a:r>
            <a:r>
              <a:rPr lang="en-US" altLang="zh-CN" sz="1800" b="1" i="0">
                <a:solidFill>
                  <a:srgbClr val="003760"/>
                </a:solidFill>
                <a:latin typeface="Times New Roman" pitchFamily="34" charset="0"/>
                <a:ea typeface="微软雅黑" pitchFamily="34" charset="-122"/>
                <a:cs typeface="Times New Roman" pitchFamily="34" charset="-120"/>
              </a:rPr>
              <a:t>.人们举行庆祝活动来表</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达他们对这一年收获的食物的感激之情。</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教材P4</a:t>
            </a:r>
            <a:endParaRPr lang="en-US" altLang="zh-CN" dirty="0"/>
          </a:p>
        </p:txBody>
      </p:sp>
      <p:pic>
        <p:nvPicPr>
          <p:cNvPr id="3" name="P_6_BD#a99224812?pid=49951972c&amp;color=0,55,96&amp;mp=1&amp;tib=255,255,255&amp;iip=2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805829" y="233546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dac8ea70c?pid=ad8653329&amp;color=0,55,96&amp;vtp=1&amp;bbb=1"/>
          <p:cNvSpPr/>
          <p:nvPr/>
        </p:nvSpPr>
        <p:spPr>
          <a:xfrm>
            <a:off x="502920" y="2791717"/>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6</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grateful</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adj</a:t>
            </a:r>
            <a:r>
              <a:rPr lang="en-US" altLang="zh-CN" sz="2200" b="1" i="0" dirty="0">
                <a:solidFill>
                  <a:srgbClr val="003760"/>
                </a:solidFill>
                <a:latin typeface="Times New Roman" pitchFamily="34" charset="0"/>
                <a:ea typeface="微软雅黑" pitchFamily="34" charset="-122"/>
                <a:cs typeface="Times New Roman" pitchFamily="34" charset="-120"/>
              </a:rPr>
              <a:t>.感激的；表示感谢的</a:t>
            </a:r>
            <a:endParaRPr lang="en-US" altLang="zh-CN" sz="2200" dirty="0"/>
          </a:p>
        </p:txBody>
      </p:sp>
      <p:sp>
        <p:nvSpPr>
          <p:cNvPr id="6" name="P_6_BD#94d2340a9?pid=dac8ea70c&amp;color=0,55,96&amp;vtp=1&amp;bbb=1&amp;hb=1"/>
          <p:cNvSpPr/>
          <p:nvPr/>
        </p:nvSpPr>
        <p:spPr>
          <a:xfrm>
            <a:off x="502920" y="3288081"/>
            <a:ext cx="10570464" cy="244983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May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peaceful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grateful</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now.</a:t>
            </a:r>
            <a:r>
              <a:rPr lang="en-US" altLang="zh-CN" sz="1800" b="0" i="0" dirty="0">
                <a:solidFill>
                  <a:srgbClr val="003760"/>
                </a:solidFill>
                <a:latin typeface="Times New Roman" pitchFamily="34" charset="0"/>
                <a:ea typeface="楷体" pitchFamily="34" charset="-122"/>
                <a:cs typeface="Times New Roman" pitchFamily="34" charset="-120"/>
              </a:rPr>
              <a:t>希望你永远像现在这样知足</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平和与</a:t>
            </a:r>
          </a:p>
          <a:p>
            <a:pPr>
              <a:lnSpc>
                <a:spcPts val="3300"/>
              </a:lnSpc>
            </a:pPr>
            <a:r>
              <a:rPr lang="en-US" altLang="zh-CN" b="0" i="0">
                <a:solidFill>
                  <a:srgbClr val="003760"/>
                </a:solidFill>
                <a:latin typeface="Times New Roman" pitchFamily="34" charset="0"/>
                <a:ea typeface="楷体" pitchFamily="34" charset="-122"/>
                <a:cs typeface="Times New Roman" pitchFamily="34" charset="-120"/>
              </a:rPr>
              <a:t>感恩</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grateful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sth因某事感激（某人）</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grateful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sth因为做某事而感激</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would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grateful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could/would</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尤用于书信或正式场合提出请求</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）如果你能</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，我将感激</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不尽。</a:t>
            </a:r>
            <a:endParaRPr lang="en-US" altLang="zh-CN" dirty="0"/>
          </a:p>
        </p:txBody>
      </p:sp>
      <p:pic>
        <p:nvPicPr>
          <p:cNvPr id="7" name="P_6_BD#94d2340a9?pid=dac8ea70c&amp;color=0,55,96&amp;tib=255,255,255&amp;iip=2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2096" y="4175049"/>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name="Slide 36">
    <p:spTree>
      <p:nvGrpSpPr>
        <p:cNvPr id="1" name=""/>
        <p:cNvGrpSpPr/>
        <p:nvPr/>
      </p:nvGrpSpPr>
      <p:grpSpPr>
        <a:xfrm>
          <a:off x="0" y="0"/>
          <a:ext cx="0" cy="0"/>
          <a:chOff x="0" y="0"/>
          <a:chExt cx="0" cy="0"/>
        </a:xfrm>
      </p:grpSpPr>
      <p:sp>
        <p:nvSpPr>
          <p:cNvPr id="2" name="P_6_BD#94d2340a9?pid=dac8ea70c&amp;color=0,55,96&amp;mp=1&amp;vtp=1&amp;bt=1&amp;bbb=1&amp;hb=1"/>
          <p:cNvSpPr/>
          <p:nvPr/>
        </p:nvSpPr>
        <p:spPr>
          <a:xfrm>
            <a:off x="502920" y="1512000"/>
            <a:ext cx="10570464" cy="32848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extremely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grateful</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Times New Roman" pitchFamily="34" charset="0"/>
                <a:ea typeface="楷体" pitchFamily="34" charset="-122"/>
                <a:cs typeface="Times New Roman" pitchFamily="34" charset="-120"/>
              </a:rPr>
              <a:t>我非常感谢所有老师的帮助</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M</a:t>
            </a:r>
            <a:r>
              <a:rPr lang="en-US" altLang="zh-CN" sz="1800" b="0" i="0">
                <a:solidFill>
                  <a:srgbClr val="003760"/>
                </a:solidFill>
                <a:latin typeface="Times New Roman" pitchFamily="34" charset="0"/>
                <a:ea typeface="微软雅黑" pitchFamily="34" charset="-122"/>
                <a:cs typeface="Times New Roman" pitchFamily="34" charset="-120"/>
              </a:rPr>
              <a:t>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grateful</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spend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Times New Roman" pitchFamily="34" charset="0"/>
                <a:ea typeface="楷体" pitchFamily="34" charset="-122"/>
                <a:cs typeface="Times New Roman" pitchFamily="34" charset="-120"/>
              </a:rPr>
              <a:t>我和我的团队都很感激能和你</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们</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共度这一天</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u="sng">
                <a:solidFill>
                  <a:srgbClr val="003760"/>
                </a:solidFill>
                <a:latin typeface="Times New Roman" pitchFamily="34" charset="0"/>
                <a:ea typeface="微软雅黑" pitchFamily="34" charset="-122"/>
                <a:cs typeface="Times New Roman" pitchFamily="34" charset="-120"/>
              </a:rPr>
              <a:t>I</a:t>
            </a:r>
            <a:r>
              <a:rPr lang="en-US" altLang="zh-CN" b="0" i="0" u="sng">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would</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be</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grateful</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if</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you</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would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send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book</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immediately.</a:t>
            </a:r>
            <a:r>
              <a:rPr lang="en-US" altLang="zh-CN" b="0" i="0" dirty="0">
                <a:solidFill>
                  <a:srgbClr val="003760"/>
                </a:solidFill>
                <a:latin typeface="Times New Roman" pitchFamily="34" charset="0"/>
                <a:ea typeface="楷体" pitchFamily="34" charset="-122"/>
                <a:cs typeface="Times New Roman" pitchFamily="34" charset="-120"/>
              </a:rPr>
              <a:t>如果你能马上把书寄给我</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Times New Roman" pitchFamily="34" charset="0"/>
                <a:ea typeface="楷体" pitchFamily="34" charset="-122"/>
                <a:cs typeface="Times New Roman" pitchFamily="34" charset="-120"/>
              </a:rPr>
              <a:t>我将感激不尽</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①gratefully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.感激地</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nodded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gratefully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handed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lost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wallet.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当我把他丢失的钱包递给他时</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他感激地点了点头</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②gratitude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感激（之情）</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show/express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gratitude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（因某事）（向某人）表达感激之情</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gratitude感激地</a:t>
            </a:r>
            <a:endParaRPr lang="en-US" altLang="zh-CN" dirty="0"/>
          </a:p>
        </p:txBody>
      </p:sp>
      <p:pic>
        <p:nvPicPr>
          <p:cNvPr id="3" name="P_6_BD#94d2340a9?pid=dac8ea70c&amp;color=0,55,96&amp;mp=1&amp;tib=255,255,255&amp;iip=2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8098" y="283584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name="Slide 37">
    <p:spTree>
      <p:nvGrpSpPr>
        <p:cNvPr id="1" name=""/>
        <p:cNvGrpSpPr/>
        <p:nvPr/>
      </p:nvGrpSpPr>
      <p:grpSpPr>
        <a:xfrm>
          <a:off x="0" y="0"/>
          <a:ext cx="0" cy="0"/>
          <a:chOff x="0" y="0"/>
          <a:chExt cx="0" cy="0"/>
        </a:xfrm>
      </p:grpSpPr>
      <p:sp>
        <p:nvSpPr>
          <p:cNvPr id="2" name="P_6_BD#94d2340a9?pid=dac8ea70c&amp;color=0,55,96&amp;mp=1&amp;vtp=1&amp;bt=1&amp;bbb=1&amp;hb=1"/>
          <p:cNvSpPr/>
          <p:nvPr/>
        </p:nvSpPr>
        <p:spPr>
          <a:xfrm>
            <a:off x="502920" y="1512000"/>
            <a:ext cx="10570464" cy="16505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Today,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some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European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countries,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decorate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churches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town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halls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with</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flowers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fruit</a:t>
            </a:r>
            <a:r>
              <a:rPr lang="en-US" altLang="zh-CN" sz="1800" b="1" i="0">
                <a:solidFill>
                  <a:srgbClr val="003760"/>
                </a:solidFill>
                <a:latin typeface="Times New Roman" pitchFamily="34" charset="0"/>
                <a:ea typeface="微软雅黑" pitchFamily="34" charset="-122"/>
                <a:cs typeface="Times New Roman" pitchFamily="34" charset="-120"/>
              </a:rPr>
              <a:t>,</a:t>
            </a:r>
            <a:r>
              <a:rPr lang="en-US" altLang="zh-CN" sz="1800" b="1" i="0">
                <a:solidFill>
                  <a:srgbClr val="003760"/>
                </a:solidFill>
                <a:latin typeface="SimSun" pitchFamily="34" charset="0"/>
                <a:ea typeface="SimSun" pitchFamily="34" charset="-122"/>
                <a:cs typeface="SimSun" pitchFamily="34" charset="-120"/>
              </a:rPr>
              <a:t> </a:t>
            </a:r>
          </a:p>
          <a:p>
            <a:pPr>
              <a:lnSpc>
                <a:spcPts val="3300"/>
              </a:lnSpc>
            </a:pPr>
            <a:r>
              <a:rPr lang="en-US" altLang="zh-CN" sz="1800" b="1" i="0">
                <a:solidFill>
                  <a:srgbClr val="003760"/>
                </a:solidFill>
                <a:latin typeface="Times New Roman" pitchFamily="34" charset="0"/>
                <a:ea typeface="微软雅黑" pitchFamily="34" charset="-122"/>
                <a:cs typeface="Times New Roman" pitchFamily="34" charset="-120"/>
              </a:rPr>
              <a:t>and</a:t>
            </a:r>
            <a:r>
              <a:rPr lang="en-US" altLang="zh-CN" sz="1800" b="1" i="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get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together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celebrate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over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meal.如今,在一些欧洲国家，</a:t>
            </a:r>
            <a:r>
              <a:rPr lang="en-US" altLang="zh-CN" sz="1800" b="1" i="0">
                <a:solidFill>
                  <a:srgbClr val="003760"/>
                </a:solidFill>
                <a:latin typeface="Times New Roman" pitchFamily="34" charset="0"/>
                <a:ea typeface="微软雅黑" pitchFamily="34" charset="-122"/>
                <a:cs typeface="Times New Roman" pitchFamily="34" charset="-120"/>
              </a:rPr>
              <a:t>人们用鲜花和水果装饰教堂和市政厅，</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并聚在一起吃饭庆祝。</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教材P4</a:t>
            </a:r>
            <a:endParaRPr lang="en-US" altLang="zh-CN" dirty="0"/>
          </a:p>
        </p:txBody>
      </p:sp>
      <p:pic>
        <p:nvPicPr>
          <p:cNvPr id="3" name="P_6_BD#94d2340a9?pid=dac8ea70c&amp;color=0,55,96&amp;mp=1&amp;tib=255,255,255&amp;iip=24&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805829" y="274694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a730101cd?pid=ad8653329&amp;color=0,55,96&amp;vtp=1&amp;bbb=1"/>
          <p:cNvSpPr/>
          <p:nvPr/>
        </p:nvSpPr>
        <p:spPr>
          <a:xfrm>
            <a:off x="502920" y="3198117"/>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7</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decorate</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vt</a:t>
            </a:r>
            <a:r>
              <a:rPr lang="en-US" altLang="zh-CN" sz="2200" b="1" i="0" dirty="0">
                <a:solidFill>
                  <a:srgbClr val="003760"/>
                </a:solidFill>
                <a:latin typeface="Times New Roman" pitchFamily="34" charset="0"/>
                <a:ea typeface="微软雅黑" pitchFamily="34" charset="-122"/>
                <a:cs typeface="Times New Roman" pitchFamily="34" charset="-120"/>
              </a:rPr>
              <a:t>.装饰；装潢</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vt</a:t>
            </a:r>
            <a:r>
              <a:rPr lang="en-US" altLang="zh-CN" sz="2200" b="1" i="0" dirty="0">
                <a:solidFill>
                  <a:srgbClr val="003760"/>
                </a:solidFill>
                <a:latin typeface="Times New Roman" pitchFamily="34" charset="0"/>
                <a:ea typeface="微软雅黑" pitchFamily="34" charset="-122"/>
                <a:cs typeface="Times New Roman" pitchFamily="34" charset="-120"/>
              </a:rPr>
              <a:t>.&amp;</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vi</a:t>
            </a:r>
            <a:r>
              <a:rPr lang="en-US" altLang="zh-CN" sz="2200" b="1" i="0" dirty="0">
                <a:solidFill>
                  <a:srgbClr val="003760"/>
                </a:solidFill>
                <a:latin typeface="Times New Roman" pitchFamily="34" charset="0"/>
                <a:ea typeface="微软雅黑" pitchFamily="34" charset="-122"/>
                <a:cs typeface="Times New Roman" pitchFamily="34" charset="-120"/>
              </a:rPr>
              <a:t>.粉刷；油漆</a:t>
            </a:r>
            <a:endParaRPr lang="en-US" altLang="zh-CN" sz="2200" dirty="0"/>
          </a:p>
        </p:txBody>
      </p:sp>
      <p:sp>
        <p:nvSpPr>
          <p:cNvPr id="6" name="P_6_BD#a3864b19b?pid=a730101cd&amp;color=0,55,96&amp;vtp=1&amp;bbb=1&amp;hb=1"/>
          <p:cNvSpPr/>
          <p:nvPr/>
        </p:nvSpPr>
        <p:spPr>
          <a:xfrm>
            <a:off x="502920" y="3700341"/>
            <a:ext cx="10570464" cy="351155"/>
          </a:xfrm>
          <a:prstGeom prst="rect">
            <a:avLst/>
          </a:prstGeom>
          <a:noFill/>
          <a:ln/>
        </p:spPr>
        <p:txBody>
          <a:bodyPr wrap="none" lIns="0" tIns="0" rIns="0" bIns="0" rtlCol="0" anchor="t"/>
          <a:lstStyle/>
          <a:p>
            <a:pPr>
              <a:lnSpc>
                <a:spcPts val="3100"/>
              </a:lnSpc>
            </a:pP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house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not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old,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but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sitting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room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needs</a:t>
            </a:r>
            <a:r>
              <a:rPr lang="en-US" altLang="zh-CN" b="0" i="0"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decorating</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这所房子没那么旧</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但是客厅需要粉刷一下</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name="Slide 38">
    <p:spTree>
      <p:nvGrpSpPr>
        <p:cNvPr id="1" name=""/>
        <p:cNvGrpSpPr/>
        <p:nvPr/>
      </p:nvGrpSpPr>
      <p:grpSpPr>
        <a:xfrm>
          <a:off x="0" y="0"/>
          <a:ext cx="0" cy="0"/>
          <a:chOff x="0" y="0"/>
          <a:chExt cx="0" cy="0"/>
        </a:xfrm>
      </p:grpSpPr>
      <p:pic>
        <p:nvPicPr>
          <p:cNvPr id="2" name="P_6_BD#a3864b19b?pid=a730101cd&amp;color=0,55,96&amp;mp=1&amp;tib=255,255,255&amp;iip=2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157600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P_6_BD#a3864b19b?pid=a730101cd&amp;color=0,55,96&amp;mp=1&amp;vtp=1&amp;bt=1&amp;bbb=1"/>
              <p:cNvSpPr/>
              <p:nvPr/>
            </p:nvSpPr>
            <p:spPr>
              <a:xfrm>
                <a:off x="502920" y="1512000"/>
                <a:ext cx="10570464" cy="32848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decorate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用</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来装饰</a:t>
                </a:r>
                <a:r>
                  <a:rPr lang="en-US" altLang="zh-CN" sz="1800" b="0" i="0">
                    <a:solidFill>
                      <a:srgbClr val="003760"/>
                    </a:solidFill>
                    <a:latin typeface="Times New Roman" pitchFamily="34" charset="0"/>
                    <a:ea typeface="微软雅黑" pitchFamily="34" charset="-122"/>
                    <a:cs typeface="Times New Roman" pitchFamily="34" charset="-120"/>
                  </a:rPr>
                  <a:t>/美化某物</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decorated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room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pictures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favourite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sports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figures.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他用他最喜爱的运动员的照片装饰了</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自己的房间</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decoration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.［U］装饰［C，</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常用复数</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］装饰物；装饰品</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Their</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siheyuan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were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far</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smaller</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scale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simpler</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design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decoration</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hutongs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narrower</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他们的四合院规模要小得多</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在设计和装饰上更加简单</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并且胡同也更</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窄</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14:m>
                  <m:oMath xmlns:m="http://schemas.openxmlformats.org/officeDocument/2006/math">
                    <m:sSub>
                      <m:sSubPr>
                        <m:ctrlPr>
                          <a:rPr kumimoji="0" lang="en-US" altLang="zh-CN" sz="1800" b="0" i="1"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ctrlPr>
                      </m:sSubPr>
                      <m:e>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e>
                      <m:sub>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2023</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年</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1</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月全国新课标</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Ⅰ⋅</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浙江</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sub>
                    </m:sSub>
                  </m:oMath>
                </a14:m>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 </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only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wall</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decorations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are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candles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single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mirror.</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墙上唯一的装饰物是几支蜡烛和一面镜子</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p>
            </p:txBody>
          </p:sp>
        </mc:Choice>
        <mc:Fallback>
          <p:sp>
            <p:nvSpPr>
              <p:cNvPr id="3" name="P_6_BD#a3864b19b?pid=a730101cd&amp;color=0,55,96&amp;mp=1&amp;vtp=1&amp;bt=1&amp;bbb=1"/>
              <p:cNvSpPr>
                <a:spLocks noRot="1" noChangeAspect="1" noMove="1" noResize="1" noEditPoints="1" noAdjustHandles="1" noChangeArrowheads="1" noChangeShapeType="1" noTextEdit="1"/>
              </p:cNvSpPr>
              <p:nvPr/>
            </p:nvSpPr>
            <p:spPr>
              <a:xfrm>
                <a:off x="502920" y="1512000"/>
                <a:ext cx="10570464" cy="3284855"/>
              </a:xfrm>
              <a:prstGeom prst="rect">
                <a:avLst/>
              </a:prstGeom>
              <a:blipFill>
                <a:blip r:embed="rId4"/>
                <a:stretch>
                  <a:fillRect l="-1384" b="-4453"/>
                </a:stretch>
              </a:blipFill>
              <a:ln/>
            </p:spPr>
            <p:txBody>
              <a:bodyPr/>
              <a:lstStyle/>
              <a:p>
                <a:r>
                  <a:rPr lang="zh-CN" altLang="en-US">
                    <a:noFill/>
                  </a:rPr>
                  <a:t> </a:t>
                </a:r>
              </a:p>
            </p:txBody>
          </p:sp>
        </mc:Fallback>
      </mc:AlternateContent>
      <p:pic>
        <p:nvPicPr>
          <p:cNvPr id="5" name="P_6_BD#a3864b19b?pid=a730101cd&amp;color=0,55,96&amp;mp=1&amp;tib=255,255,255&amp;iip=26&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28098" y="281044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name="Slide 39">
    <p:spTree>
      <p:nvGrpSpPr>
        <p:cNvPr id="1" name=""/>
        <p:cNvGrpSpPr/>
        <p:nvPr/>
      </p:nvGrpSpPr>
      <p:grpSpPr>
        <a:xfrm>
          <a:off x="0" y="0"/>
          <a:ext cx="0" cy="0"/>
          <a:chOff x="0" y="0"/>
          <a:chExt cx="0" cy="0"/>
        </a:xfrm>
      </p:grpSpPr>
      <p:sp>
        <p:nvSpPr>
          <p:cNvPr id="2" name="P_6_BD#a3864b19b?pid=a730101cd&amp;color=0,55,96&amp;vtp=1&amp;bt=1&amp;bbb=1&amp;hb=1"/>
          <p:cNvSpPr/>
          <p:nvPr/>
        </p:nvSpPr>
        <p:spPr>
          <a:xfrm>
            <a:off x="502920" y="1512000"/>
            <a:ext cx="10570464" cy="12314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Customs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play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significant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role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festivals,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but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sometimes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can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change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over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time</a:t>
            </a:r>
            <a:r>
              <a:rPr lang="en-US" altLang="zh-CN" sz="1800" b="1" i="0">
                <a:solidFill>
                  <a:srgbClr val="003760"/>
                </a:solidFill>
                <a:latin typeface="Times New Roman" pitchFamily="34" charset="0"/>
                <a:ea typeface="微软雅黑" pitchFamily="34" charset="-122"/>
                <a:cs typeface="Times New Roman" pitchFamily="34" charset="-120"/>
              </a:rPr>
              <a:t>.风俗在节日中</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起着重要的作用</a:t>
            </a:r>
            <a:r>
              <a:rPr lang="en-US" altLang="zh-CN" b="1" i="0" dirty="0">
                <a:solidFill>
                  <a:srgbClr val="003760"/>
                </a:solidFill>
                <a:latin typeface="Times New Roman" pitchFamily="34" charset="0"/>
                <a:ea typeface="微软雅黑" pitchFamily="34" charset="-122"/>
                <a:cs typeface="Times New Roman" pitchFamily="34" charset="-120"/>
              </a:rPr>
              <a:t>，</a:t>
            </a:r>
            <a:r>
              <a:rPr lang="en-US" altLang="zh-CN" b="1" i="0">
                <a:solidFill>
                  <a:srgbClr val="003760"/>
                </a:solidFill>
                <a:latin typeface="Times New Roman" pitchFamily="34" charset="0"/>
                <a:ea typeface="微软雅黑" pitchFamily="34" charset="-122"/>
                <a:cs typeface="Times New Roman" pitchFamily="34" charset="-120"/>
              </a:rPr>
              <a:t>但有时它们会随着时间而改变。</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教材P4</a:t>
            </a:r>
            <a:endParaRPr lang="en-US" altLang="zh-CN" dirty="0"/>
          </a:p>
        </p:txBody>
      </p:sp>
      <p:pic>
        <p:nvPicPr>
          <p:cNvPr id="3" name="P_6_BD#a3864b19b?pid=a730101cd&amp;color=0,55,96&amp;tib=255,255,255&amp;iip=27&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805829" y="233546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57a15c89a?pid=ad8653329&amp;color=0,55,96&amp;vtp=1&amp;bbb=1"/>
          <p:cNvSpPr/>
          <p:nvPr/>
        </p:nvSpPr>
        <p:spPr>
          <a:xfrm>
            <a:off x="502920" y="2791717"/>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8</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significant</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adj</a:t>
            </a:r>
            <a:r>
              <a:rPr lang="en-US" altLang="zh-CN" sz="2200" b="1" i="0" dirty="0">
                <a:solidFill>
                  <a:srgbClr val="003760"/>
                </a:solidFill>
                <a:latin typeface="Times New Roman" pitchFamily="34" charset="0"/>
                <a:ea typeface="微软雅黑" pitchFamily="34" charset="-122"/>
                <a:cs typeface="Times New Roman" pitchFamily="34" charset="-120"/>
              </a:rPr>
              <a:t>.有重大意义的；重要的；显著的</a:t>
            </a:r>
            <a:endParaRPr lang="en-US" altLang="zh-CN" sz="2200" dirty="0"/>
          </a:p>
        </p:txBody>
      </p:sp>
      <mc:AlternateContent xmlns:mc="http://schemas.openxmlformats.org/markup-compatibility/2006">
        <mc:Choice xmlns:a14="http://schemas.microsoft.com/office/drawing/2010/main" Requires="a14">
          <p:sp>
            <p:nvSpPr>
              <p:cNvPr id="6" name="P_6_BD#6875f0bb3?pid=57a15c89a&amp;color=0,55,96&amp;vtp=1&amp;bbb=1&amp;hb=1"/>
              <p:cNvSpPr/>
              <p:nvPr/>
            </p:nvSpPr>
            <p:spPr>
              <a:xfrm>
                <a:off x="502920" y="3288081"/>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Sometime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1960s,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significant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happened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Sydney,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Australia.20</a:t>
                </a:r>
                <a:r>
                  <a:rPr lang="en-US" altLang="zh-CN" sz="1800" b="0" i="0" dirty="0">
                    <a:solidFill>
                      <a:srgbClr val="003760"/>
                    </a:solidFill>
                    <a:latin typeface="Times New Roman" pitchFamily="34" charset="0"/>
                    <a:ea typeface="楷体" pitchFamily="34" charset="-122"/>
                    <a:cs typeface="Times New Roman" pitchFamily="34" charset="-120"/>
                  </a:rPr>
                  <a:t>世纪</a:t>
                </a:r>
                <a:r>
                  <a:rPr lang="en-US" altLang="zh-CN" sz="1800" b="0" i="0">
                    <a:solidFill>
                      <a:srgbClr val="003760"/>
                    </a:solidFill>
                    <a:latin typeface="Times New Roman" pitchFamily="34" charset="0"/>
                    <a:ea typeface="微软雅黑" pitchFamily="34" charset="-122"/>
                    <a:cs typeface="Times New Roman" pitchFamily="34" charset="-120"/>
                  </a:rPr>
                  <a:t>60</a:t>
                </a:r>
                <a:r>
                  <a:rPr lang="en-US" altLang="zh-CN" sz="1800" b="0" i="0">
                    <a:solidFill>
                      <a:srgbClr val="003760"/>
                    </a:solidFill>
                    <a:latin typeface="Times New Roman" pitchFamily="34" charset="0"/>
                    <a:ea typeface="楷体" pitchFamily="34" charset="-122"/>
                    <a:cs typeface="Times New Roman" pitchFamily="34" charset="-120"/>
                  </a:rPr>
                  <a:t>年代初的某个时</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候</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澳大利亚的悉尼发生了一件意义重大的事情</a:t>
                </a:r>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e>
                      <m:sub>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r>
                          <a:rPr lang="en-US" altLang="zh-CN" sz="1800" b="0" i="0" dirty="0">
                            <a:solidFill>
                              <a:srgbClr val="003760"/>
                            </a:solidFill>
                            <a:latin typeface="Cambria Math" panose="02040503050406030204" pitchFamily="18" charset="0"/>
                            <a:ea typeface="微软雅黑" pitchFamily="34" charset="-122"/>
                            <a:cs typeface="Times New Roman" pitchFamily="34" charset="-120"/>
                          </a:rPr>
                          <m:t>2022</m:t>
                        </m:r>
                        <m:r>
                          <a:rPr lang="en-US" altLang="zh-CN" sz="1800" baseline="-10000">
                            <a:solidFill>
                              <a:srgbClr val="003760"/>
                            </a:solidFill>
                            <a:latin typeface="Cambria Math" panose="02040503050406030204" pitchFamily="18" charset="0"/>
                          </a:rPr>
                          <m:t>全国甲</m:t>
                        </m:r>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There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no</a:t>
                </a:r>
                <a:r>
                  <a:rPr lang="en-US" altLang="zh-CN" b="0" i="0"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significant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differences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between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two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groups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students.</a:t>
                </a:r>
                <a:r>
                  <a:rPr lang="en-US" altLang="zh-CN" b="0" i="0" dirty="0">
                    <a:solidFill>
                      <a:srgbClr val="003760"/>
                    </a:solidFill>
                    <a:latin typeface="Times New Roman" pitchFamily="34" charset="0"/>
                    <a:ea typeface="楷体" pitchFamily="34" charset="-122"/>
                    <a:cs typeface="Times New Roman" pitchFamily="34" charset="-120"/>
                  </a:rPr>
                  <a:t>这两组学生没有明显差别</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p:sp>
            <p:nvSpPr>
              <p:cNvPr id="6" name="P_6_BD#6875f0bb3?pid=57a15c89a&amp;color=0,55,96&amp;vtp=1&amp;bbb=1&amp;hb=1"/>
              <p:cNvSpPr>
                <a:spLocks noRot="1" noChangeAspect="1" noMove="1" noResize="1" noEditPoints="1" noAdjustHandles="1" noChangeArrowheads="1" noChangeShapeType="1" noTextEdit="1"/>
              </p:cNvSpPr>
              <p:nvPr/>
            </p:nvSpPr>
            <p:spPr>
              <a:xfrm>
                <a:off x="502920" y="3288081"/>
                <a:ext cx="10570464" cy="1189355"/>
              </a:xfrm>
              <a:prstGeom prst="rect">
                <a:avLst/>
              </a:prstGeom>
              <a:blipFill>
                <a:blip r:embed="rId4"/>
                <a:stretch>
                  <a:fillRect l="-1384" r="-173" b="-12308"/>
                </a:stretch>
              </a:blipFill>
              <a:ln/>
            </p:spPr>
            <p:txBody>
              <a:bodyPr/>
              <a:lstStyle/>
              <a:p>
                <a:r>
                  <a:rPr lang="zh-CN" altLang="en-US">
                    <a:noFill/>
                  </a:rPr>
                  <a:t> </a:t>
                </a:r>
              </a:p>
            </p:txBody>
          </p:sp>
        </mc:Fallback>
      </mc:AlternateContent>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name="Slide 40">
    <p:spTree>
      <p:nvGrpSpPr>
        <p:cNvPr id="1" name=""/>
        <p:cNvGrpSpPr/>
        <p:nvPr/>
      </p:nvGrpSpPr>
      <p:grpSpPr>
        <a:xfrm>
          <a:off x="0" y="0"/>
          <a:ext cx="0" cy="0"/>
          <a:chOff x="0" y="0"/>
          <a:chExt cx="0" cy="0"/>
        </a:xfrm>
      </p:grpSpPr>
      <p:pic>
        <p:nvPicPr>
          <p:cNvPr id="2" name="P_6_BD#6875f0bb3?pid=57a15c89a&amp;color=0,55,96&amp;mp=1&amp;tib=255,255,255&amp;iip=28&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157600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6_BD#6875f0bb3?pid=57a15c89a&amp;color=0,55,96&amp;mp=1&amp;vtp=1&amp;bt=1&amp;bbb=1&amp;hb=1"/>
          <p:cNvSpPr/>
          <p:nvPr/>
        </p:nvSpPr>
        <p:spPr>
          <a:xfrm>
            <a:off x="502920" y="1512000"/>
            <a:ext cx="10570464" cy="28657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significant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sb/for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sth）=be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significance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sb/for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sth</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对某人/某物来说</a:t>
            </a:r>
            <a:r>
              <a:rPr lang="en-US" altLang="zh-CN" b="0" i="0">
                <a:solidFill>
                  <a:srgbClr val="003760"/>
                </a:solidFill>
                <a:latin typeface="Times New Roman" pitchFamily="34" charset="0"/>
                <a:ea typeface="微软雅黑" pitchFamily="34" charset="-122"/>
                <a:cs typeface="Times New Roman" pitchFamily="34" charset="-120"/>
              </a:rPr>
              <a:t>）很重要</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play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significant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role/part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在</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中起着重要作用</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Ocean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plays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significant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role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world，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which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offers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sufficient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food,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also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maintains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balance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nature.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海洋在我们的世界中起着重要作用</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它不仅为我们提供充足的食物</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还保持着自然</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的平衡</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insignificant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.微不足道的；无足轻重的</a:t>
            </a:r>
            <a:endParaRPr lang="en-US" altLang="zh-CN" sz="100" dirty="0"/>
          </a:p>
        </p:txBody>
      </p:sp>
      <p:pic>
        <p:nvPicPr>
          <p:cNvPr id="5" name="P_6_BD#6875f0bb3?pid=57a15c89a&amp;color=0,55,96&amp;mp=1&amp;tib=255,255,255&amp;iip=29&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3239" y="4034093"/>
            <a:ext cx="950976"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name="Slide 41">
    <p:spTree>
      <p:nvGrpSpPr>
        <p:cNvPr id="1" name=""/>
        <p:cNvGrpSpPr/>
        <p:nvPr/>
      </p:nvGrpSpPr>
      <p:grpSpPr>
        <a:xfrm>
          <a:off x="0" y="0"/>
          <a:ext cx="0" cy="0"/>
          <a:chOff x="0" y="0"/>
          <a:chExt cx="0" cy="0"/>
        </a:xfrm>
      </p:grpSpPr>
      <p:pic>
        <p:nvPicPr>
          <p:cNvPr id="2" name="P_6_BD#6875f0bb3?pid=57a15c89a&amp;color=0,55,96&amp;tib=255,255,255&amp;iip=30&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8098" y="157600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P_6_BD#6875f0bb3?pid=57a15c89a&amp;color=0,55,96&amp;vtp=1&amp;bt=1&amp;bbb=1"/>
              <p:cNvSpPr/>
              <p:nvPr/>
            </p:nvSpPr>
            <p:spPr>
              <a:xfrm>
                <a:off x="502920" y="1512000"/>
                <a:ext cx="10570464" cy="2514600"/>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significance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.［C,U］重要性；意义</a:t>
                </a:r>
                <a:r>
                  <a:rPr lang="en-US" altLang="zh-CN" sz="1800" b="0" i="0">
                    <a:solidFill>
                      <a:srgbClr val="003760"/>
                    </a:solidFill>
                    <a:latin typeface="Times New Roman" pitchFamily="34" charset="0"/>
                    <a:ea typeface="微软雅黑" pitchFamily="34" charset="-122"/>
                    <a:cs typeface="Times New Roman" pitchFamily="34" charset="-120"/>
                  </a:rPr>
                  <a:t>；含义</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significance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dirty="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的重要性/含义</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attach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significance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dirty="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重视</a:t>
                </a:r>
                <a:r>
                  <a:rPr kumimoji="0" lang="en-US" altLang="zh-CN" sz="1800" b="0" i="0" u="none" strike="noStrike" kern="1200" cap="none" spc="0" normalizeH="0" baseline="0" noProof="0" dirty="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；认为</a:t>
                </a:r>
                <a:r>
                  <a:rPr kumimoji="0" lang="en-US" altLang="zh-CN" sz="1800" b="0" i="0" u="none" strike="noStrike" kern="1200" cap="none" spc="0" normalizeH="0" baseline="0" noProof="0" dirty="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重要</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significantly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adv</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.有重大意义地；显著地；明显地</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GPNP</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intended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significantly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improve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health</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ecosystem</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area</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大熊猫国家公园旨</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在极大改善该地区生态系统的健康状况</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14:m>
                  <m:oMath xmlns:m="http://schemas.openxmlformats.org/officeDocument/2006/math">
                    <m:sSub>
                      <m:sSubPr>
                        <m:ctrlPr>
                          <a:rPr kumimoji="0" lang="en-US" altLang="zh-CN" sz="1800" b="0" i="1"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ctrlPr>
                      </m:sSubPr>
                      <m:e>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e>
                      <m:sub>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2022</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全国新高考</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Ⅰ⋅</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改编</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sub>
                    </m:sSub>
                  </m:oMath>
                </a14:m>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 </a:t>
                </a:r>
                <a:endParaRPr lang="en-US" altLang="zh-CN" sz="100" dirty="0"/>
              </a:p>
            </p:txBody>
          </p:sp>
        </mc:Choice>
        <mc:Fallback>
          <p:sp>
            <p:nvSpPr>
              <p:cNvPr id="3" name="P_6_BD#6875f0bb3?pid=57a15c89a&amp;color=0,55,96&amp;vtp=1&amp;bt=1&amp;bbb=1"/>
              <p:cNvSpPr>
                <a:spLocks noRot="1" noChangeAspect="1" noMove="1" noResize="1" noEditPoints="1" noAdjustHandles="1" noChangeArrowheads="1" noChangeShapeType="1" noTextEdit="1"/>
              </p:cNvSpPr>
              <p:nvPr/>
            </p:nvSpPr>
            <p:spPr>
              <a:xfrm>
                <a:off x="502920" y="1512000"/>
                <a:ext cx="10570464" cy="2514600"/>
              </a:xfrm>
              <a:prstGeom prst="rect">
                <a:avLst/>
              </a:prstGeom>
              <a:blipFill>
                <a:blip r:embed="rId4"/>
                <a:stretch>
                  <a:fillRect l="-1384" r="-1269" b="-4843"/>
                </a:stretch>
              </a:blipFill>
              <a:ln/>
            </p:spPr>
            <p:txBody>
              <a:bodyPr/>
              <a:lstStyle/>
              <a:p>
                <a:r>
                  <a:rPr lang="zh-CN" altLang="en-US">
                    <a:noFill/>
                  </a:rPr>
                  <a:t> </a:t>
                </a:r>
              </a:p>
            </p:txBody>
          </p:sp>
        </mc:Fallback>
      </mc:AlternateContent>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name="Slide 42">
    <p:spTree>
      <p:nvGrpSpPr>
        <p:cNvPr id="1" name=""/>
        <p:cNvGrpSpPr/>
        <p:nvPr/>
      </p:nvGrpSpPr>
      <p:grpSpPr>
        <a:xfrm>
          <a:off x="0" y="0"/>
          <a:ext cx="0" cy="0"/>
          <a:chOff x="0" y="0"/>
          <a:chExt cx="0" cy="0"/>
        </a:xfrm>
      </p:grpSpPr>
      <p:sp>
        <p:nvSpPr>
          <p:cNvPr id="2" name="P_6_BD#6875f0bb3?pid=57a15c89a&amp;color=0,55,96&amp;mp=1&amp;vtp=1&amp;bt=1&amp;bbb=1&amp;hb=1"/>
          <p:cNvSpPr/>
          <p:nvPr/>
        </p:nvSpPr>
        <p:spPr>
          <a:xfrm>
            <a:off x="502920" y="1512000"/>
            <a:ext cx="10570464" cy="1355281"/>
          </a:xfrm>
          <a:prstGeom prst="rect">
            <a:avLst/>
          </a:prstGeom>
          <a:noFill/>
          <a:ln/>
        </p:spPr>
        <p:txBody>
          <a:bodyPr wrap="none" lIns="0" tIns="0" rIns="0" bIns="0" rtlCol="0" anchor="t"/>
          <a:lstStyle/>
          <a:p>
            <a:pPr algn="l">
              <a:lnSpc>
                <a:spcPts val="2700"/>
              </a:lnSpc>
            </a:pPr>
            <a:r>
              <a:rPr lang="en-US" altLang="zh-CN" sz="1800" b="1" i="0" dirty="0">
                <a:solidFill>
                  <a:srgbClr val="003760"/>
                </a:solidFill>
                <a:latin typeface="Times New Roman" pitchFamily="34" charset="0"/>
                <a:ea typeface="微软雅黑" pitchFamily="34" charset="-122"/>
                <a:cs typeface="Times New Roman" pitchFamily="34" charset="-120"/>
              </a:rPr>
              <a:t>One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example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typical</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Chinese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Spring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Festival</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custom</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lighting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firecrackers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drive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away</a:t>
            </a:r>
            <a:r>
              <a:rPr lang="en-US" altLang="zh-CN" sz="1800" b="1" i="0">
                <a:solidFill>
                  <a:srgbClr val="003760"/>
                </a:solidFill>
                <a:latin typeface="SimSun" pitchFamily="34" charset="0"/>
                <a:ea typeface="SimSun" pitchFamily="34" charset="-122"/>
                <a:cs typeface="SimSun" pitchFamily="34" charset="-120"/>
              </a:rPr>
              <a:t> </a:t>
            </a:r>
          </a:p>
          <a:p>
            <a:pPr>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the</a:t>
            </a:r>
            <a:r>
              <a:rPr lang="en-US" altLang="zh-CN" sz="1800" b="1" i="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evil</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spirits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celebrate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new</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year</a:t>
            </a:r>
            <a:r>
              <a:rPr lang="en-US" altLang="zh-CN" sz="1800" b="1" i="0">
                <a:solidFill>
                  <a:srgbClr val="003760"/>
                </a:solidFill>
                <a:latin typeface="Times New Roman" pitchFamily="34" charset="0"/>
                <a:ea typeface="微软雅黑" pitchFamily="34" charset="-122"/>
                <a:cs typeface="Times New Roman" pitchFamily="34" charset="-120"/>
              </a:rPr>
              <a:t>.中国春节燃放鞭炮来驱赶邪灵和庆祝新年这一典型风俗就是</a:t>
            </a:r>
          </a:p>
          <a:p>
            <a:pPr>
              <a:lnSpc>
                <a:spcPts val="2700"/>
              </a:lnSpc>
            </a:pPr>
            <a:r>
              <a:rPr lang="en-US" altLang="zh-CN" b="1" i="0">
                <a:solidFill>
                  <a:srgbClr val="003760"/>
                </a:solidFill>
                <a:latin typeface="Times New Roman" pitchFamily="34" charset="0"/>
                <a:ea typeface="微软雅黑" pitchFamily="34" charset="-122"/>
                <a:cs typeface="Times New Roman" pitchFamily="34" charset="-120"/>
              </a:rPr>
              <a:t>一个例子。</a:t>
            </a:r>
          </a:p>
          <a:p>
            <a:pPr marL="0" marR="0" lvl="0" indent="0" algn="r" defTabSz="914400" rtl="0" eaLnBrk="1" fontAlgn="auto" latinLnBrk="0" hangingPunct="1">
              <a:lnSpc>
                <a:spcPts val="28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教材P4</a:t>
            </a:r>
            <a:endParaRPr lang="en-US" altLang="zh-CN" dirty="0"/>
          </a:p>
        </p:txBody>
      </p:sp>
      <p:pic>
        <p:nvPicPr>
          <p:cNvPr id="3" name="P_6_BD#6875f0bb3?pid=57a15c89a&amp;color=0,55,96&amp;mp=1&amp;tib=255,255,255&amp;iip=3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805829" y="2465135"/>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5ce402a61?pid=ad8653329&amp;color=0,55,96&amp;vtp=1&amp;bbb=1"/>
          <p:cNvSpPr/>
          <p:nvPr/>
        </p:nvSpPr>
        <p:spPr>
          <a:xfrm>
            <a:off x="502920" y="2911033"/>
            <a:ext cx="10570464" cy="377698"/>
          </a:xfrm>
          <a:prstGeom prst="rect">
            <a:avLst/>
          </a:prstGeom>
          <a:noFill/>
          <a:ln/>
        </p:spPr>
        <p:txBody>
          <a:bodyPr wrap="none" lIns="0" tIns="0" rIns="0" bIns="0" rtlCol="0" anchor="t"/>
          <a:lstStyle/>
          <a:p>
            <a:pPr algn="l">
              <a:lnSpc>
                <a:spcPts val="3100"/>
              </a:lnSpc>
            </a:pPr>
            <a:r>
              <a:rPr lang="en-US" altLang="zh-CN" sz="2200" b="1" i="0" dirty="0">
                <a:solidFill>
                  <a:srgbClr val="003760"/>
                </a:solidFill>
                <a:latin typeface="Times New Roman" pitchFamily="34" charset="0"/>
                <a:ea typeface="微软雅黑" pitchFamily="34" charset="-122"/>
                <a:cs typeface="Times New Roman" pitchFamily="34" charset="-120"/>
              </a:rPr>
              <a:t>9</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typical</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adj</a:t>
            </a:r>
            <a:r>
              <a:rPr lang="en-US" altLang="zh-CN" sz="2200" b="1" i="0" dirty="0">
                <a:solidFill>
                  <a:srgbClr val="003760"/>
                </a:solidFill>
                <a:latin typeface="Times New Roman" pitchFamily="34" charset="0"/>
                <a:ea typeface="微软雅黑" pitchFamily="34" charset="-122"/>
                <a:cs typeface="Times New Roman" pitchFamily="34" charset="-120"/>
              </a:rPr>
              <a:t>.典型的；有代表性的；平常的；不出所料的；特有的</a:t>
            </a:r>
            <a:endParaRPr lang="en-US" altLang="zh-CN" sz="2200" dirty="0"/>
          </a:p>
        </p:txBody>
      </p:sp>
      <mc:AlternateContent xmlns:mc="http://schemas.openxmlformats.org/markup-compatibility/2006">
        <mc:Choice xmlns:a14="http://schemas.microsoft.com/office/drawing/2010/main" Requires="a14">
          <p:sp>
            <p:nvSpPr>
              <p:cNvPr id="6" name="P_6_BD#3eadc4ed4?pid=5ce402a61&amp;color=0,55,96&amp;vtp=1&amp;bbb=1&amp;hb=1"/>
              <p:cNvSpPr/>
              <p:nvPr/>
            </p:nvSpPr>
            <p:spPr>
              <a:xfrm>
                <a:off x="502920" y="3332093"/>
                <a:ext cx="10570464" cy="2703830"/>
              </a:xfrm>
              <a:prstGeom prst="rect">
                <a:avLst/>
              </a:prstGeom>
              <a:noFill/>
              <a:ln/>
            </p:spPr>
            <p:txBody>
              <a:bodyPr wrap="none" lIns="0" tIns="0" rIns="0" bIns="0" rtlCol="0" anchor="t"/>
              <a:lstStyle/>
              <a:p>
                <a:pPr algn="l">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typical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favored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girls,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grandma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a:t>
                </a:r>
                <a:r>
                  <a:rPr lang="en-US" altLang="zh-CN" sz="1800" b="0" i="0">
                    <a:solidFill>
                      <a:srgbClr val="003760"/>
                    </a:solidFill>
                    <a:latin typeface="SimSun" pitchFamily="34" charset="0"/>
                    <a:ea typeface="SimSun" pitchFamily="34" charset="-122"/>
                    <a:cs typeface="SimSun" pitchFamily="34" charset="-120"/>
                  </a:rPr>
                  <a:t> </a:t>
                </a:r>
              </a:p>
              <a:p>
                <a:pPr>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home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housework.</a:t>
                </a:r>
                <a:r>
                  <a:rPr lang="en-US" altLang="zh-CN" sz="1800" b="0" i="0" dirty="0">
                    <a:solidFill>
                      <a:srgbClr val="003760"/>
                    </a:solidFill>
                    <a:latin typeface="Times New Roman" pitchFamily="34" charset="0"/>
                    <a:ea typeface="楷体" pitchFamily="34" charset="-122"/>
                    <a:cs typeface="Times New Roman" pitchFamily="34" charset="-120"/>
                  </a:rPr>
                  <a:t>就像在典型的重男轻女的家庭中一样</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我奶奶不得不待在家里做家</a:t>
                </a:r>
              </a:p>
              <a:p>
                <a:pPr>
                  <a:lnSpc>
                    <a:spcPts val="2700"/>
                  </a:lnSpc>
                </a:pPr>
                <a:r>
                  <a:rPr lang="en-US" altLang="zh-CN" sz="1800" b="0" i="0">
                    <a:solidFill>
                      <a:srgbClr val="003760"/>
                    </a:solidFill>
                    <a:latin typeface="Times New Roman" pitchFamily="34" charset="0"/>
                    <a:ea typeface="楷体" pitchFamily="34" charset="-122"/>
                    <a:cs typeface="Times New Roman" pitchFamily="34" charset="-120"/>
                  </a:rPr>
                  <a:t>务</a:t>
                </a:r>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e>
                      <m:sub>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r>
                          <a:rPr lang="en-US" altLang="zh-CN" sz="1800" b="0" i="0" dirty="0">
                            <a:solidFill>
                              <a:srgbClr val="003760"/>
                            </a:solidFill>
                            <a:latin typeface="Cambria Math" panose="02040503050406030204" pitchFamily="18" charset="0"/>
                            <a:ea typeface="微软雅黑" pitchFamily="34" charset="-122"/>
                            <a:cs typeface="Times New Roman" pitchFamily="34" charset="-120"/>
                          </a:rPr>
                          <m:t>2024</m:t>
                        </m:r>
                        <m:r>
                          <a:rPr lang="en-US" altLang="zh-CN" sz="1800" baseline="-10000">
                            <a:solidFill>
                              <a:srgbClr val="003760"/>
                            </a:solidFill>
                            <a:latin typeface="Cambria Math" panose="02040503050406030204" pitchFamily="18" charset="0"/>
                          </a:rPr>
                          <m:t>全国甲</m:t>
                        </m:r>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sub>
                    </m:sSub>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e>
                      <m:sub>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a:lnSpc>
                    <a:spcPts val="2700"/>
                  </a:lnSpc>
                </a:pPr>
                <a:r>
                  <a:rPr lang="en-US" altLang="zh-CN" b="1" i="0">
                    <a:solidFill>
                      <a:srgbClr val="003760"/>
                    </a:solidFill>
                    <a:latin typeface="Times New Roman" pitchFamily="34" charset="0"/>
                    <a:ea typeface="微软雅黑" pitchFamily="34" charset="-122"/>
                    <a:cs typeface="Times New Roman" pitchFamily="34" charset="-120"/>
                  </a:rPr>
                  <a:t>释</a:t>
                </a:r>
                <a:r>
                  <a:rPr lang="en-US" altLang="zh-CN" sz="1800" b="1" i="0">
                    <a:solidFill>
                      <a:srgbClr val="003760"/>
                    </a:solidFill>
                    <a:latin typeface="Times New Roman" pitchFamily="34" charset="0"/>
                    <a:ea typeface="微软雅黑" pitchFamily="34" charset="-122"/>
                    <a:cs typeface="Times New Roman" pitchFamily="34" charset="-120"/>
                  </a:rPr>
                  <a:t>义</a:t>
                </a:r>
                <a:r>
                  <a:rPr lang="en-US" altLang="zh-CN" sz="1800" b="1" i="0" dirty="0">
                    <a:solidFill>
                      <a:srgbClr val="003760"/>
                    </a:solidFill>
                    <a:latin typeface="Times New Roman" pitchFamily="34" charset="0"/>
                    <a:ea typeface="微软雅黑" pitchFamily="34" charset="-122"/>
                    <a:cs typeface="Times New Roman" pitchFamily="34" charset="-120"/>
                  </a:rPr>
                  <a:t>·理解</a:t>
                </a:r>
                <a:endParaRPr lang="en-US" altLang="zh-CN" sz="1800" dirty="0"/>
              </a:p>
              <a:p>
                <a:pPr>
                  <a:lnSpc>
                    <a:spcPts val="2700"/>
                  </a:lnSpc>
                </a:pPr>
                <a:r>
                  <a:rPr lang="en-US" altLang="zh-CN" b="1" i="0">
                    <a:solidFill>
                      <a:srgbClr val="003760"/>
                    </a:solidFill>
                    <a:latin typeface="Times New Roman" pitchFamily="34" charset="0"/>
                    <a:ea typeface="微软雅黑" pitchFamily="34" charset="-122"/>
                    <a:cs typeface="Times New Roman" pitchFamily="34" charset="-120"/>
                  </a:rPr>
                  <a:t>t</a:t>
                </a:r>
                <a:r>
                  <a:rPr lang="en-US" altLang="zh-CN" sz="1800" b="1" i="0">
                    <a:solidFill>
                      <a:srgbClr val="003760"/>
                    </a:solidFill>
                    <a:latin typeface="Times New Roman" pitchFamily="34" charset="0"/>
                    <a:ea typeface="微软雅黑" pitchFamily="34" charset="-122"/>
                    <a:cs typeface="Times New Roman" pitchFamily="34" charset="-120"/>
                  </a:rPr>
                  <a:t>ypical</a:t>
                </a:r>
                <a:endParaRPr lang="en-US" altLang="zh-CN" sz="1800" dirty="0"/>
              </a:p>
              <a:p>
                <a:pPr>
                  <a:lnSpc>
                    <a:spcPts val="27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having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usual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features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qualities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sth/sb;</a:t>
                </a:r>
                <a:endParaRPr lang="en-US" altLang="zh-CN" sz="1800" dirty="0"/>
              </a:p>
              <a:p>
                <a:pPr>
                  <a:lnSpc>
                    <a:spcPts val="27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happening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usual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endParaRPr lang="en-US" altLang="zh-CN" sz="1800" dirty="0"/>
              </a:p>
              <a:p>
                <a:pPr>
                  <a:lnSpc>
                    <a:spcPts val="26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b="0" i="0" dirty="0">
                    <a:solidFill>
                      <a:srgbClr val="003760"/>
                    </a:solidFill>
                    <a:latin typeface="Times New Roman" pitchFamily="34" charset="0"/>
                    <a:ea typeface="微软雅黑" pitchFamily="34" charset="-122"/>
                    <a:cs typeface="Times New Roman" pitchFamily="34" charset="-120"/>
                  </a:rPr>
                  <a:t>behaving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way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you</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expect</a:t>
                </a:r>
                <a:endParaRPr lang="en-US" altLang="zh-CN" dirty="0"/>
              </a:p>
            </p:txBody>
          </p:sp>
        </mc:Choice>
        <mc:Fallback>
          <p:sp>
            <p:nvSpPr>
              <p:cNvPr id="6" name="P_6_BD#3eadc4ed4?pid=5ce402a61&amp;color=0,55,96&amp;vtp=1&amp;bbb=1&amp;hb=1"/>
              <p:cNvSpPr>
                <a:spLocks noRot="1" noChangeAspect="1" noMove="1" noResize="1" noEditPoints="1" noAdjustHandles="1" noChangeArrowheads="1" noChangeShapeType="1" noTextEdit="1"/>
              </p:cNvSpPr>
              <p:nvPr/>
            </p:nvSpPr>
            <p:spPr>
              <a:xfrm>
                <a:off x="502920" y="3332093"/>
                <a:ext cx="10570464" cy="2703830"/>
              </a:xfrm>
              <a:prstGeom prst="rect">
                <a:avLst/>
              </a:prstGeom>
              <a:blipFill>
                <a:blip r:embed="rId4"/>
                <a:stretch>
                  <a:fillRect l="-1384" t="-1580" b="-5192"/>
                </a:stretch>
              </a:blipFill>
              <a:ln/>
            </p:spPr>
            <p:txBody>
              <a:bodyPr/>
              <a:lstStyle/>
              <a:p>
                <a:r>
                  <a:rPr lang="zh-CN" altLang="en-US">
                    <a:noFill/>
                  </a:rPr>
                  <a:t> </a:t>
                </a:r>
              </a:p>
            </p:txBody>
          </p:sp>
        </mc:Fallback>
      </mc:AlternateContent>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pic>
        <p:nvPicPr>
          <p:cNvPr id="2" name="P_2_BD#7ad1d7a5a?pid=3cd84cb19&amp;color=0,55,96&amp;mp=1&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02920" y="1508760"/>
            <a:ext cx="6364224" cy="380390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name="Slide 43">
    <p:spTree>
      <p:nvGrpSpPr>
        <p:cNvPr id="1" name=""/>
        <p:cNvGrpSpPr/>
        <p:nvPr/>
      </p:nvGrpSpPr>
      <p:grpSpPr>
        <a:xfrm>
          <a:off x="0" y="0"/>
          <a:ext cx="0" cy="0"/>
          <a:chOff x="0" y="0"/>
          <a:chExt cx="0" cy="0"/>
        </a:xfrm>
      </p:grpSpPr>
      <p:pic>
        <p:nvPicPr>
          <p:cNvPr id="2" name="P_6_BD#3eadc4ed4?pid=5ce402a61&amp;color=0,55,96&amp;mp=1&amp;tib=255,255,255&amp;iip=3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157600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P_6_BD#3eadc4ed4?pid=5ce402a61&amp;color=0,55,96&amp;mp=1&amp;vtp=1&amp;bt=1&amp;bbb=1"/>
              <p:cNvSpPr/>
              <p:nvPr/>
            </p:nvSpPr>
            <p:spPr>
              <a:xfrm>
                <a:off x="502920" y="1512000"/>
                <a:ext cx="10570464" cy="3352800"/>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typical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sth.</a:t>
                </a:r>
                <a:r>
                  <a:rPr lang="en-US" altLang="zh-CN" sz="1800" b="0" i="0">
                    <a:solidFill>
                      <a:srgbClr val="003760"/>
                    </a:solidFill>
                    <a:latin typeface="Times New Roman" pitchFamily="34" charset="0"/>
                    <a:ea typeface="微软雅黑" pitchFamily="34" charset="-122"/>
                    <a:cs typeface="Times New Roman" pitchFamily="34" charset="-120"/>
                  </a:rPr>
                  <a:t>做某事是某人的一贯特点。</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typical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是某人/某物的典型/独有的特征</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Jack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late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again.</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typical</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him</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keep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others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waiting.</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杰克又迟到了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让别人等他是他的一贯作风</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woman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acted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film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typical</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women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1930s.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她在电影中扮演的那位女性是二</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十世纪三十年代女性的典型代表</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typically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.典型地;具有代表性地；通常；一般</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Typically</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cruelty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cheating</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are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discouraged,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while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cooperation,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humbleness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courage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are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praised</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通</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常</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残忍和欺骗行为是不被鼓励的</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而合作</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谦逊和勇气则受到赞扬</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14:m>
                  <m:oMath xmlns:m="http://schemas.openxmlformats.org/officeDocument/2006/math">
                    <m:sSub>
                      <m:sSubPr>
                        <m:ctrlPr>
                          <a:rPr kumimoji="0" lang="en-US" altLang="zh-CN" sz="1800" b="0" i="1"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ctrlPr>
                      </m:sSubPr>
                      <m:e>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e>
                      <m:sub>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2024</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北京</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sub>
                    </m:sSub>
                  </m:oMath>
                </a14:m>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 </a:t>
                </a:r>
                <a:endParaRPr lang="en-US" altLang="zh-CN" sz="100" dirty="0"/>
              </a:p>
            </p:txBody>
          </p:sp>
        </mc:Choice>
        <mc:Fallback>
          <p:sp>
            <p:nvSpPr>
              <p:cNvPr id="3" name="P_6_BD#3eadc4ed4?pid=5ce402a61&amp;color=0,55,96&amp;mp=1&amp;vtp=1&amp;bt=1&amp;bbb=1"/>
              <p:cNvSpPr>
                <a:spLocks noRot="1" noChangeAspect="1" noMove="1" noResize="1" noEditPoints="1" noAdjustHandles="1" noChangeArrowheads="1" noChangeShapeType="1" noTextEdit="1"/>
              </p:cNvSpPr>
              <p:nvPr/>
            </p:nvSpPr>
            <p:spPr>
              <a:xfrm>
                <a:off x="502920" y="1512000"/>
                <a:ext cx="10570464" cy="3352800"/>
              </a:xfrm>
              <a:prstGeom prst="rect">
                <a:avLst/>
              </a:prstGeom>
              <a:blipFill>
                <a:blip r:embed="rId4"/>
                <a:stretch>
                  <a:fillRect l="-1384" r="-2191" b="-3636"/>
                </a:stretch>
              </a:blipFill>
              <a:ln/>
            </p:spPr>
            <p:txBody>
              <a:bodyPr/>
              <a:lstStyle/>
              <a:p>
                <a:r>
                  <a:rPr lang="zh-CN" altLang="en-US">
                    <a:noFill/>
                  </a:rPr>
                  <a:t> </a:t>
                </a:r>
              </a:p>
            </p:txBody>
          </p:sp>
        </mc:Fallback>
      </mc:AlternateContent>
      <p:pic>
        <p:nvPicPr>
          <p:cNvPr id="5" name="P_6_BD#3eadc4ed4?pid=5ce402a61&amp;color=0,55,96&amp;mp=1&amp;tib=255,255,255&amp;iip=33&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28098" y="365880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name="Slide 44">
    <p:spTree>
      <p:nvGrpSpPr>
        <p:cNvPr id="1" name=""/>
        <p:cNvGrpSpPr/>
        <p:nvPr/>
      </p:nvGrpSpPr>
      <p:grpSpPr>
        <a:xfrm>
          <a:off x="0" y="0"/>
          <a:ext cx="0" cy="0"/>
          <a:chOff x="0" y="0"/>
          <a:chExt cx="0" cy="0"/>
        </a:xfrm>
      </p:grpSpPr>
      <p:sp>
        <p:nvSpPr>
          <p:cNvPr id="2" name="P_6_BD#3eadc4ed4?pid=5ce402a61&amp;color=0,55,96&amp;vtp=1&amp;bt=1&amp;bbb=1&amp;hb=1"/>
          <p:cNvSpPr/>
          <p:nvPr/>
        </p:nvSpPr>
        <p:spPr>
          <a:xfrm>
            <a:off x="502920" y="1512000"/>
            <a:ext cx="10570464" cy="12314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Another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example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Halloween,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which</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slowly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became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exciting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festival</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for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children,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in</a:t>
            </a:r>
            <a:r>
              <a:rPr lang="en-US" altLang="zh-CN" sz="1800" b="1" i="0" u="sng"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spite</a:t>
            </a:r>
            <a:r>
              <a:rPr lang="en-US" altLang="zh-CN" sz="1800" b="1" i="0" u="sng"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its</a:t>
            </a:r>
            <a:r>
              <a:rPr lang="en-US" altLang="zh-CN" sz="1800" b="1" i="0">
                <a:solidFill>
                  <a:srgbClr val="003760"/>
                </a:solidFill>
                <a:latin typeface="SimSun" pitchFamily="34" charset="0"/>
                <a:ea typeface="SimSun" pitchFamily="34" charset="-122"/>
                <a:cs typeface="SimSun" pitchFamily="34" charset="-120"/>
              </a:rPr>
              <a:t> </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religious</a:t>
            </a:r>
            <a:r>
              <a:rPr lang="en-US" altLang="zh-CN" b="1" i="0">
                <a:solidFill>
                  <a:srgbClr val="003760"/>
                </a:solidFill>
                <a:latin typeface="SimSun" pitchFamily="34" charset="0"/>
                <a:ea typeface="SimSun" pitchFamily="34" charset="-122"/>
                <a:cs typeface="SimSun" pitchFamily="34" charset="-120"/>
              </a:rPr>
              <a:t> </a:t>
            </a:r>
            <a:r>
              <a:rPr lang="en-US" altLang="zh-CN" b="1" i="0" dirty="0">
                <a:solidFill>
                  <a:srgbClr val="003760"/>
                </a:solidFill>
                <a:latin typeface="Times New Roman" pitchFamily="34" charset="0"/>
                <a:ea typeface="微软雅黑" pitchFamily="34" charset="-122"/>
                <a:cs typeface="Times New Roman" pitchFamily="34" charset="-120"/>
              </a:rPr>
              <a:t>origins.另一个例子是万圣节前夕，尽管它起源于宗教，</a:t>
            </a:r>
            <a:r>
              <a:rPr lang="en-US" altLang="zh-CN" b="1" i="0">
                <a:solidFill>
                  <a:srgbClr val="003760"/>
                </a:solidFill>
                <a:latin typeface="Times New Roman" pitchFamily="34" charset="0"/>
                <a:ea typeface="微软雅黑" pitchFamily="34" charset="-122"/>
                <a:cs typeface="Times New Roman" pitchFamily="34" charset="-120"/>
              </a:rPr>
              <a:t>但慢慢成了令孩子们兴奋的节日。</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教材P4</a:t>
            </a:r>
            <a:endParaRPr lang="en-US" altLang="zh-CN" dirty="0"/>
          </a:p>
        </p:txBody>
      </p:sp>
      <p:pic>
        <p:nvPicPr>
          <p:cNvPr id="3" name="P_6_BD#3eadc4ed4?pid=5ce402a61&amp;color=0,55,96&amp;tib=255,255,255&amp;iip=34&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805829" y="233546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fe120bca3?pid=ad8653329&amp;color=0,55,96&amp;vtp=1&amp;bbb=1"/>
          <p:cNvSpPr/>
          <p:nvPr/>
        </p:nvSpPr>
        <p:spPr>
          <a:xfrm>
            <a:off x="502920" y="2791716"/>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10</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in</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spite</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of</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（=despite）不管；尽管</a:t>
            </a:r>
            <a:endParaRPr lang="en-US" altLang="zh-CN" sz="2200" dirty="0"/>
          </a:p>
        </p:txBody>
      </p:sp>
      <p:pic>
        <p:nvPicPr>
          <p:cNvPr id="6" name="P_6_BD#6fd90477a?pid=fe120bca3&amp;color=0,55,96&amp;tib=255,255,255&amp;iip=3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2096" y="335208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P_6_BD#6fd90477a?pid=fe120bca3&amp;color=0,55,96&amp;vtp=1&amp;bbb=1&amp;hb=1"/>
          <p:cNvSpPr/>
          <p:nvPr/>
        </p:nvSpPr>
        <p:spPr>
          <a:xfrm>
            <a:off x="502920" y="3288080"/>
            <a:ext cx="10570464" cy="16084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of为介词短语，despite为介词，后常跟名词、动词-ing形式及what</a:t>
            </a:r>
            <a:r>
              <a:rPr lang="en-US" altLang="zh-CN" sz="1800" b="0" i="0">
                <a:solidFill>
                  <a:srgbClr val="003760"/>
                </a:solidFill>
                <a:latin typeface="Times New Roman" pitchFamily="34" charset="0"/>
                <a:ea typeface="微软雅黑" pitchFamily="34" charset="-122"/>
                <a:cs typeface="Times New Roman" pitchFamily="34" charset="-120"/>
              </a:rPr>
              <a:t>引导的从句作宾语，</a:t>
            </a: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此外常用于</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spite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of/despite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fact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（that）</a:t>
            </a:r>
            <a:r>
              <a:rPr lang="en-US" altLang="zh-CN" b="0" i="0" dirty="0">
                <a:solidFill>
                  <a:srgbClr val="003760"/>
                </a:solidFill>
                <a:latin typeface="SimSun" panose="02010600030101010101" pitchFamily="2" charset="-122"/>
                <a:ea typeface="微软雅黑" pitchFamily="34" charset="-122"/>
                <a:cs typeface="Times New Roman" pitchFamily="34" charset="-120"/>
              </a:rPr>
              <a:t>…</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结构中。</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important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discovery,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keep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moving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forward,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spite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obstacles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ahead.</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如果</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你想有重要发现</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那就坚持向前</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尽管前方有阻碍</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name="Slide 45">
    <p:spTree>
      <p:nvGrpSpPr>
        <p:cNvPr id="1" name=""/>
        <p:cNvGrpSpPr/>
        <p:nvPr/>
      </p:nvGrpSpPr>
      <p:grpSpPr>
        <a:xfrm>
          <a:off x="0" y="0"/>
          <a:ext cx="0" cy="0"/>
          <a:chOff x="0" y="0"/>
          <a:chExt cx="0" cy="0"/>
        </a:xfrm>
      </p:grpSpPr>
      <p:sp>
        <p:nvSpPr>
          <p:cNvPr id="2" name="P_6_BD#6fd90477a?pid=fe120bca3&amp;color=0,55,96&amp;mp=1&amp;vtp=1&amp;bt=1&amp;bbb=1&amp;hb=1"/>
          <p:cNvSpPr/>
          <p:nvPr/>
        </p:nvSpPr>
        <p:spPr>
          <a:xfrm>
            <a:off x="502920" y="1512000"/>
            <a:ext cx="10570464" cy="2446655"/>
          </a:xfrm>
          <a:prstGeom prst="rect">
            <a:avLst/>
          </a:prstGeom>
          <a:noFill/>
          <a:ln/>
        </p:spPr>
        <p:txBody>
          <a:bodyPr wrap="none" lIns="0" tIns="0" rIns="0" bIns="0" rtlCol="0" anchor="t"/>
          <a:lstStyle/>
          <a:p>
            <a:pPr algn="l">
              <a:lnSpc>
                <a:spcPts val="3300"/>
              </a:lnSpc>
            </a:pPr>
            <a:r>
              <a:rPr lang="en-US" altLang="zh-CN" sz="1800" b="0" i="0" u="sng" dirty="0">
                <a:solidFill>
                  <a:srgbClr val="003760"/>
                </a:solidFill>
                <a:latin typeface="Times New Roman" pitchFamily="34" charset="0"/>
                <a:ea typeface="微软雅黑" pitchFamily="34" charset="-122"/>
                <a:cs typeface="Times New Roman" pitchFamily="34" charset="-120"/>
              </a:rPr>
              <a:t>In</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spite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of/Despite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the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fact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suffered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kept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positive.</a:t>
            </a:r>
            <a:r>
              <a:rPr lang="en-US" altLang="zh-CN" sz="1800" b="0" i="0" dirty="0">
                <a:solidFill>
                  <a:srgbClr val="003760"/>
                </a:solidFill>
                <a:latin typeface="Times New Roman" pitchFamily="34" charset="0"/>
                <a:ea typeface="楷体" pitchFamily="34" charset="-122"/>
                <a:cs typeface="Times New Roman" pitchFamily="34" charset="-120"/>
              </a:rPr>
              <a:t>尽管他受了很多苦</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但他</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一直保持乐观</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u="sng">
                <a:solidFill>
                  <a:srgbClr val="003760"/>
                </a:solidFill>
                <a:latin typeface="Times New Roman" pitchFamily="34" charset="0"/>
                <a:ea typeface="微软雅黑" pitchFamily="34" charset="-122"/>
                <a:cs typeface="Times New Roman" pitchFamily="34" charset="-120"/>
              </a:rPr>
              <a:t>In</a:t>
            </a:r>
            <a:r>
              <a:rPr lang="en-US" altLang="zh-CN" b="0" i="0" u="sng">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spite</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of/Despite</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what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happened,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never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lost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hope.</a:t>
            </a:r>
            <a:r>
              <a:rPr lang="en-US" altLang="zh-CN" b="0" i="0" dirty="0">
                <a:solidFill>
                  <a:srgbClr val="003760"/>
                </a:solidFill>
                <a:latin typeface="Times New Roman" pitchFamily="34" charset="0"/>
                <a:ea typeface="楷体" pitchFamily="34" charset="-122"/>
                <a:cs typeface="Times New Roman" pitchFamily="34" charset="-120"/>
              </a:rPr>
              <a:t>不管发生了什么</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Times New Roman" pitchFamily="34" charset="0"/>
                <a:ea typeface="楷体" pitchFamily="34" charset="-122"/>
                <a:cs typeface="Times New Roman" pitchFamily="34" charset="-120"/>
              </a:rPr>
              <a:t>他从未丧失希望</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though/although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.虽然，尽管（</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引导让步状语从句</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Though/Although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knew</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lost,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continued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fight.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虽然他们知道这场战争已经失</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败</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但仍继续战斗</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dirty="0"/>
          </a:p>
        </p:txBody>
      </p:sp>
      <p:pic>
        <p:nvPicPr>
          <p:cNvPr id="3" name="P_6_BD#6fd90477a?pid=fe120bca3&amp;color=0,55,96&amp;mp=1&amp;tib=255,255,255&amp;iip=36&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282314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name="Slide 46">
    <p:spTree>
      <p:nvGrpSpPr>
        <p:cNvPr id="1" name=""/>
        <p:cNvGrpSpPr/>
        <p:nvPr/>
      </p:nvGrpSpPr>
      <p:grpSpPr>
        <a:xfrm>
          <a:off x="0" y="0"/>
          <a:ext cx="0" cy="0"/>
          <a:chOff x="0" y="0"/>
          <a:chExt cx="0" cy="0"/>
        </a:xfrm>
      </p:grpSpPr>
      <p:sp>
        <p:nvSpPr>
          <p:cNvPr id="2" name="P_6_BD#6fd90477a?pid=fe120bca3&amp;color=0,55,96&amp;vtp=1&amp;bt=1&amp;bbb=1&amp;hb=1"/>
          <p:cNvSpPr/>
          <p:nvPr/>
        </p:nvSpPr>
        <p:spPr>
          <a:xfrm>
            <a:off x="502920" y="1512000"/>
            <a:ext cx="10570464" cy="12314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Festivals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are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becoming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more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more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commercial,</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with</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businesses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taking</a:t>
            </a:r>
            <a:r>
              <a:rPr lang="en-US" altLang="zh-CN" sz="1800" b="1" i="0" u="sng"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advantage</a:t>
            </a:r>
            <a:r>
              <a:rPr lang="en-US" altLang="zh-CN" sz="1800" b="1" i="0" u="sng"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the</a:t>
            </a:r>
            <a:r>
              <a:rPr lang="en-US" altLang="zh-CN" sz="1800" b="1" i="0">
                <a:solidFill>
                  <a:srgbClr val="003760"/>
                </a:solidFill>
                <a:latin typeface="SimSun" pitchFamily="34" charset="0"/>
                <a:ea typeface="SimSun" pitchFamily="34" charset="-122"/>
                <a:cs typeface="SimSun" pitchFamily="34" charset="-120"/>
              </a:rPr>
              <a:t> </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celebrations</a:t>
            </a:r>
            <a:r>
              <a:rPr lang="en-US" altLang="zh-CN" b="1" i="0" dirty="0">
                <a:solidFill>
                  <a:srgbClr val="003760"/>
                </a:solidFill>
                <a:latin typeface="Times New Roman" pitchFamily="34" charset="0"/>
                <a:ea typeface="微软雅黑" pitchFamily="34" charset="-122"/>
                <a:cs typeface="Times New Roman" pitchFamily="34" charset="-120"/>
              </a:rPr>
              <a:t>.节日正变得越来越商业化，因为许多商家利用庆祝活动（</a:t>
            </a:r>
            <a:r>
              <a:rPr lang="en-US" altLang="zh-CN" b="1" i="0">
                <a:solidFill>
                  <a:srgbClr val="003760"/>
                </a:solidFill>
                <a:latin typeface="Times New Roman" pitchFamily="34" charset="0"/>
                <a:ea typeface="微软雅黑" pitchFamily="34" charset="-122"/>
                <a:cs typeface="Times New Roman" pitchFamily="34" charset="-120"/>
              </a:rPr>
              <a:t>进行营销）。</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教材P5</a:t>
            </a:r>
            <a:endParaRPr lang="en-US" altLang="zh-CN" dirty="0"/>
          </a:p>
        </p:txBody>
      </p:sp>
      <p:pic>
        <p:nvPicPr>
          <p:cNvPr id="3" name="P_6_BD#6fd90477a?pid=fe120bca3&amp;color=0,55,96&amp;tib=255,255,255&amp;iip=37&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805829" y="233546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8e7c44863?pid=ad8653329&amp;color=0,55,96&amp;vtp=1&amp;bbb=1"/>
          <p:cNvSpPr/>
          <p:nvPr/>
        </p:nvSpPr>
        <p:spPr>
          <a:xfrm>
            <a:off x="502920" y="2791717"/>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11</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take</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advantage</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of</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利用；占</a:t>
            </a:r>
            <a:r>
              <a:rPr lang="en-US" altLang="zh-CN" sz="2200" b="1" i="0" dirty="0">
                <a:solidFill>
                  <a:srgbClr val="003760"/>
                </a:solidFill>
                <a:latin typeface="SimSun" panose="02010600030101010101" pitchFamily="2" charset="-122"/>
                <a:ea typeface="微软雅黑" pitchFamily="34" charset="-122"/>
                <a:cs typeface="Times New Roman" pitchFamily="34" charset="-120"/>
              </a:rPr>
              <a:t>……</a:t>
            </a:r>
            <a:r>
              <a:rPr lang="en-US" altLang="zh-CN" sz="2200" b="1" i="0" dirty="0">
                <a:solidFill>
                  <a:srgbClr val="003760"/>
                </a:solidFill>
                <a:latin typeface="Times New Roman" pitchFamily="34" charset="0"/>
                <a:ea typeface="微软雅黑" pitchFamily="34" charset="-122"/>
                <a:cs typeface="Times New Roman" pitchFamily="34" charset="-120"/>
              </a:rPr>
              <a:t>的便宜；欺骗</a:t>
            </a:r>
            <a:endParaRPr lang="en-US" altLang="zh-CN" sz="2200" dirty="0"/>
          </a:p>
        </p:txBody>
      </p:sp>
      <p:sp>
        <p:nvSpPr>
          <p:cNvPr id="6" name="P_6_BD#77981ec62?pid=8e7c44863&amp;color=0,55,96&amp;vtp=1&amp;bbb=1"/>
          <p:cNvSpPr/>
          <p:nvPr/>
        </p:nvSpPr>
        <p:spPr>
          <a:xfrm>
            <a:off x="502920" y="3288081"/>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advantage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opportunity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Times New Roman" pitchFamily="34" charset="0"/>
                <a:ea typeface="楷体" pitchFamily="34" charset="-122"/>
                <a:cs typeface="Times New Roman" pitchFamily="34" charset="-120"/>
              </a:rPr>
              <a:t>你应该好好利用你得到的每一个机会</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principle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take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advantage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others.</a:t>
            </a:r>
            <a:r>
              <a:rPr lang="en-US" altLang="zh-CN" sz="1800" b="0" i="0">
                <a:solidFill>
                  <a:srgbClr val="003760"/>
                </a:solidFill>
                <a:latin typeface="Times New Roman" pitchFamily="34" charset="0"/>
                <a:ea typeface="楷体" pitchFamily="34" charset="-122"/>
                <a:cs typeface="Times New Roman" pitchFamily="34" charset="-120"/>
              </a:rPr>
              <a:t>我的原则就是我们绝不可占别人的便宜</a:t>
            </a:r>
            <a:r>
              <a:rPr lang="en-US" altLang="zh-CN" sz="1800"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①advantage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长处；有利条件；优势</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advantage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（over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（比某人）有优势，占上风</a:t>
            </a:r>
            <a:endParaRPr lang="en-US" altLang="zh-CN" sz="1800" dirty="0"/>
          </a:p>
        </p:txBody>
      </p:sp>
      <p:pic>
        <p:nvPicPr>
          <p:cNvPr id="7" name="P_6_BD#77981ec62?pid=8e7c44863&amp;color=0,55,96&amp;tib=255,255,255&amp;iip=38&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2096" y="4187749"/>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name="Slide 47">
    <p:spTree>
      <p:nvGrpSpPr>
        <p:cNvPr id="1" name=""/>
        <p:cNvGrpSpPr/>
        <p:nvPr/>
      </p:nvGrpSpPr>
      <p:grpSpPr>
        <a:xfrm>
          <a:off x="0" y="0"/>
          <a:ext cx="0" cy="0"/>
          <a:chOff x="0" y="0"/>
          <a:chExt cx="0" cy="0"/>
        </a:xfrm>
      </p:grpSpPr>
      <p:sp>
        <p:nvSpPr>
          <p:cNvPr id="2" name="P_6_BD#77981ec62?pid=8e7c44863&amp;color=0,55,96&amp;mp=1&amp;vtp=1&amp;bt=1&amp;bbb=1&amp;hb=1"/>
          <p:cNvSpPr/>
          <p:nvPr/>
        </p:nvSpPr>
        <p:spPr>
          <a:xfrm>
            <a:off x="502920" y="1508760"/>
            <a:ext cx="10570464" cy="28657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advantage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of有某方面的优势</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g</a:t>
            </a:r>
            <a:r>
              <a:rPr lang="en-US" altLang="zh-CN" sz="1800" b="0" i="0">
                <a:solidFill>
                  <a:srgbClr val="003760"/>
                </a:solidFill>
                <a:latin typeface="Times New Roman" pitchFamily="34" charset="0"/>
                <a:ea typeface="微软雅黑" pitchFamily="34" charset="-122"/>
                <a:cs typeface="Times New Roman" pitchFamily="34" charset="-120"/>
              </a:rPr>
              <a:t>ive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advantage使某人有优势</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g</a:t>
            </a:r>
            <a:r>
              <a:rPr lang="en-US" altLang="zh-CN" sz="1800" b="0" i="0">
                <a:solidFill>
                  <a:srgbClr val="003760"/>
                </a:solidFill>
                <a:latin typeface="Times New Roman" pitchFamily="34" charset="0"/>
                <a:ea typeface="微软雅黑" pitchFamily="34" charset="-122"/>
                <a:cs typeface="Times New Roman" pitchFamily="34" charset="-120"/>
              </a:rPr>
              <a:t>ain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advantage获得优势</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Times New Roman" pitchFamily="34" charset="0"/>
                <a:ea typeface="微软雅黑" pitchFamily="34" charset="-122"/>
                <a:cs typeface="Times New Roman" pitchFamily="34" charset="-120"/>
              </a:rPr>
              <a:t>e</a:t>
            </a:r>
            <a:r>
              <a:rPr lang="en-US" altLang="zh-CN" sz="1800" b="0" i="0" dirty="0">
                <a:solidFill>
                  <a:srgbClr val="003760"/>
                </a:solidFill>
                <a:latin typeface="Times New Roman" pitchFamily="34" charset="0"/>
                <a:ea typeface="微软雅黑" pitchFamily="34" charset="-122"/>
                <a:cs typeface="Times New Roman" pitchFamily="34" charset="-120"/>
              </a:rPr>
              <a:t>/work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advantage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对某人有利</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H</a:t>
            </a:r>
            <a:r>
              <a:rPr lang="en-US" altLang="zh-CN" sz="1800" b="0" i="0">
                <a:solidFill>
                  <a:srgbClr val="003760"/>
                </a:solidFill>
                <a:latin typeface="Times New Roman" pitchFamily="34" charset="0"/>
                <a:ea typeface="微软雅黑" pitchFamily="34" charset="-122"/>
                <a:cs typeface="Times New Roman" pitchFamily="34" charset="-120"/>
              </a:rPr>
              <a:t>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experience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gave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her</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advantage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applicants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job.</a:t>
            </a:r>
            <a:r>
              <a:rPr lang="en-US" altLang="zh-CN" sz="1800" b="0" i="0" dirty="0">
                <a:solidFill>
                  <a:srgbClr val="003760"/>
                </a:solidFill>
                <a:latin typeface="Times New Roman" pitchFamily="34" charset="0"/>
                <a:ea typeface="楷体" pitchFamily="34" charset="-122"/>
                <a:cs typeface="Times New Roman" pitchFamily="34" charset="-120"/>
              </a:rPr>
              <a:t>应聘该工作时</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她</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的教学经验使她比其他求职者有很大优势</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b="0" i="0" dirty="0">
                <a:solidFill>
                  <a:srgbClr val="003760"/>
                </a:solidFill>
                <a:latin typeface="Times New Roman" pitchFamily="34" charset="0"/>
                <a:ea typeface="微软雅黑" pitchFamily="34" charset="-122"/>
                <a:cs typeface="Times New Roman" pitchFamily="34" charset="-120"/>
              </a:rPr>
              <a:t>disadvantage</a:t>
            </a:r>
            <a:r>
              <a:rPr lang="en-US" altLang="zh-CN" b="0" i="0" dirty="0">
                <a:solidFill>
                  <a:srgbClr val="003760"/>
                </a:solidFill>
                <a:latin typeface="SimSun" pitchFamily="34" charset="0"/>
                <a:ea typeface="SimSun" pitchFamily="34" charset="-122"/>
                <a:cs typeface="SimSun" pitchFamily="34" charset="-120"/>
              </a:rPr>
              <a:t> </a:t>
            </a:r>
            <a:r>
              <a:rPr lang="en-US" altLang="zh-CN" b="0" i="1" dirty="0">
                <a:solidFill>
                  <a:srgbClr val="003760"/>
                </a:solidFill>
                <a:latin typeface="Times New Roman" pitchFamily="34" charset="0"/>
                <a:ea typeface="微软雅黑" pitchFamily="34" charset="-122"/>
                <a:cs typeface="Times New Roman" pitchFamily="34" charset="-120"/>
              </a:rPr>
              <a:t>n</a:t>
            </a:r>
            <a:r>
              <a:rPr lang="en-US" altLang="zh-CN" b="0" i="0" dirty="0">
                <a:solidFill>
                  <a:srgbClr val="003760"/>
                </a:solidFill>
                <a:latin typeface="Times New Roman" pitchFamily="34" charset="0"/>
                <a:ea typeface="微软雅黑" pitchFamily="34" charset="-122"/>
                <a:cs typeface="Times New Roman" pitchFamily="34" charset="-120"/>
              </a:rPr>
              <a:t>.［C,U］劣势；缺点</a:t>
            </a:r>
            <a:endParaRPr lang="en-US" altLang="zh-CN" dirty="0"/>
          </a:p>
        </p:txBody>
      </p:sp>
    </p:spTree>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name="Slide 48">
    <p:spTree>
      <p:nvGrpSpPr>
        <p:cNvPr id="1" name=""/>
        <p:cNvGrpSpPr/>
        <p:nvPr/>
      </p:nvGrpSpPr>
      <p:grpSpPr>
        <a:xfrm>
          <a:off x="0" y="0"/>
          <a:ext cx="0" cy="0"/>
          <a:chOff x="0" y="0"/>
          <a:chExt cx="0" cy="0"/>
        </a:xfrm>
      </p:grpSpPr>
      <p:sp>
        <p:nvSpPr>
          <p:cNvPr id="2" name="P_6_BD#77981ec62?pid=8e7c44863&amp;color=0,55,96&amp;mp=1&amp;vtp=1&amp;bt=1&amp;bbb=1&amp;hb=1"/>
          <p:cNvSpPr/>
          <p:nvPr/>
        </p:nvSpPr>
        <p:spPr>
          <a:xfrm>
            <a:off x="502920" y="1512000"/>
            <a:ext cx="10570464" cy="12314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They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reflect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people's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wishes,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beliefs</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faiths,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attitudes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towards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life.它们反映了人们的愿望、</a:t>
            </a:r>
            <a:r>
              <a:rPr lang="en-US" altLang="zh-CN" sz="1800" b="1" i="0">
                <a:solidFill>
                  <a:srgbClr val="003760"/>
                </a:solidFill>
                <a:latin typeface="Times New Roman" pitchFamily="34" charset="0"/>
                <a:ea typeface="微软雅黑" pitchFamily="34" charset="-122"/>
                <a:cs typeface="Times New Roman" pitchFamily="34" charset="-120"/>
              </a:rPr>
              <a:t>信仰、</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信念和对生活的态度。</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教材P5</a:t>
            </a:r>
            <a:endParaRPr lang="en-US" altLang="zh-CN" dirty="0"/>
          </a:p>
        </p:txBody>
      </p:sp>
      <p:pic>
        <p:nvPicPr>
          <p:cNvPr id="3" name="P_6_BD#77981ec62?pid=8e7c44863&amp;color=0,55,96&amp;mp=1&amp;tib=255,255,255&amp;iip=39&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805829" y="233546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480e38e7c?pid=ad8653329&amp;color=0,55,96&amp;vtp=1&amp;bbb=1"/>
          <p:cNvSpPr/>
          <p:nvPr/>
        </p:nvSpPr>
        <p:spPr>
          <a:xfrm>
            <a:off x="502920" y="2791717"/>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12</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reflect</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vt</a:t>
            </a:r>
            <a:r>
              <a:rPr lang="en-US" altLang="zh-CN" sz="2200" b="1" i="0" dirty="0">
                <a:solidFill>
                  <a:srgbClr val="003760"/>
                </a:solidFill>
                <a:latin typeface="Times New Roman" pitchFamily="34" charset="0"/>
                <a:ea typeface="微软雅黑" pitchFamily="34" charset="-122"/>
                <a:cs typeface="Times New Roman" pitchFamily="34" charset="-120"/>
              </a:rPr>
              <a:t>.反映；显示；反射</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vt</a:t>
            </a:r>
            <a:r>
              <a:rPr lang="en-US" altLang="zh-CN" sz="2200" b="1" i="0" dirty="0">
                <a:solidFill>
                  <a:srgbClr val="003760"/>
                </a:solidFill>
                <a:latin typeface="Times New Roman" pitchFamily="34" charset="0"/>
                <a:ea typeface="微软雅黑" pitchFamily="34" charset="-122"/>
                <a:cs typeface="Times New Roman" pitchFamily="34" charset="-120"/>
              </a:rPr>
              <a:t>.&amp;</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vi</a:t>
            </a:r>
            <a:r>
              <a:rPr lang="en-US" altLang="zh-CN" sz="2200" b="1" i="0" dirty="0">
                <a:solidFill>
                  <a:srgbClr val="003760"/>
                </a:solidFill>
                <a:latin typeface="Times New Roman" pitchFamily="34" charset="0"/>
                <a:ea typeface="微软雅黑" pitchFamily="34" charset="-122"/>
                <a:cs typeface="Times New Roman" pitchFamily="34" charset="-120"/>
              </a:rPr>
              <a:t>.沉思；表达（意见）</a:t>
            </a:r>
            <a:endParaRPr lang="en-US" altLang="zh-CN" sz="2200" dirty="0"/>
          </a:p>
        </p:txBody>
      </p:sp>
      <p:sp>
        <p:nvSpPr>
          <p:cNvPr id="6" name="P_6_BD#24e6acead?pid=480e38e7c&amp;color=0,55,96&amp;vtp=1&amp;bbb=1&amp;hb=1"/>
          <p:cNvSpPr/>
          <p:nvPr/>
        </p:nvSpPr>
        <p:spPr>
          <a:xfrm>
            <a:off x="502920" y="3288081"/>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newspaper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reflect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views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community.</a:t>
            </a:r>
            <a:r>
              <a:rPr lang="en-US" altLang="zh-CN" sz="1800" b="0" i="0" dirty="0">
                <a:solidFill>
                  <a:srgbClr val="003760"/>
                </a:solidFill>
                <a:latin typeface="Times New Roman" pitchFamily="34" charset="0"/>
                <a:ea typeface="楷体" pitchFamily="34" charset="-122"/>
                <a:cs typeface="Times New Roman" pitchFamily="34" charset="-120"/>
              </a:rPr>
              <a:t>本报的宗旨是表达当地人民的心声</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W</a:t>
            </a:r>
            <a:r>
              <a:rPr lang="en-US" altLang="zh-CN" sz="1800" b="0" i="0">
                <a:solidFill>
                  <a:srgbClr val="003760"/>
                </a:solidFill>
                <a:latin typeface="Times New Roman" pitchFamily="34" charset="0"/>
                <a:ea typeface="微软雅黑" pitchFamily="34" charset="-122"/>
                <a:cs typeface="Times New Roman" pitchFamily="34" charset="-120"/>
              </a:rPr>
              <a:t>hen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reflected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a:t>
            </a:r>
            <a:r>
              <a:rPr lang="en-US" altLang="zh-CN" sz="1800" b="0" i="0">
                <a:solidFill>
                  <a:srgbClr val="003760"/>
                </a:solidFill>
                <a:latin typeface="Times New Roman" pitchFamily="34" charset="0"/>
                <a:ea typeface="楷体" pitchFamily="34" charset="-122"/>
                <a:cs typeface="Times New Roman" pitchFamily="34" charset="-120"/>
              </a:rPr>
              <a:t>当太阳光线照射到地球时</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大量的热量被反射回太空</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name="Slide 49">
    <p:spTree>
      <p:nvGrpSpPr>
        <p:cNvPr id="1" name=""/>
        <p:cNvGrpSpPr/>
        <p:nvPr/>
      </p:nvGrpSpPr>
      <p:grpSpPr>
        <a:xfrm>
          <a:off x="0" y="0"/>
          <a:ext cx="0" cy="0"/>
          <a:chOff x="0" y="0"/>
          <a:chExt cx="0" cy="0"/>
        </a:xfrm>
      </p:grpSpPr>
      <p:pic>
        <p:nvPicPr>
          <p:cNvPr id="2" name="P_6_BD#24e6acead?pid=480e38e7c&amp;color=0,55,96&amp;mp=1&amp;tib=255,255,255&amp;iip=40&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157600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P_6_BD#24e6acead?pid=480e38e7c&amp;color=0,55,96&amp;mp=1&amp;vtp=1&amp;bt=1&amp;bbb=1"/>
              <p:cNvSpPr/>
              <p:nvPr/>
            </p:nvSpPr>
            <p:spPr>
              <a:xfrm>
                <a:off x="502920" y="1512000"/>
                <a:ext cx="10570464" cy="28657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reflect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on/upon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认真思考；沉思；给</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带来影响（</a:t>
                </a:r>
                <a:r>
                  <a:rPr lang="en-US" altLang="zh-CN" sz="1800" b="0" i="0">
                    <a:solidFill>
                      <a:srgbClr val="003760"/>
                    </a:solidFill>
                    <a:latin typeface="Times New Roman" pitchFamily="34" charset="0"/>
                    <a:ea typeface="楷体" pitchFamily="34" charset="-122"/>
                    <a:cs typeface="Times New Roman" pitchFamily="34" charset="-120"/>
                  </a:rPr>
                  <a:t>尤指坏影响</a:t>
                </a:r>
                <a:r>
                  <a:rPr lang="en-US" altLang="zh-CN" sz="1800"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reflected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in被反映在</a:t>
                </a:r>
                <a:r>
                  <a:rPr kumimoji="0" lang="en-US" altLang="zh-CN" sz="1800" b="0" i="0" u="none" strike="noStrike" kern="1200" cap="none" spc="0" normalizeH="0" baseline="0" noProof="0" dirty="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上/中</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reflect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well/badly/</a:t>
                </a:r>
                <a:r>
                  <a:rPr kumimoji="0" lang="en-US" altLang="zh-CN" sz="1800" b="0" i="0" u="none" strike="noStrike" kern="1200" cap="none" spc="0" normalizeH="0" baseline="0" noProof="0" dirty="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sb/sth</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使给人/物以好的/坏的/</a:t>
                </a:r>
                <a:r>
                  <a:rPr kumimoji="0" lang="en-US" altLang="zh-CN" sz="1800" b="0" i="0" u="none" strike="noStrike" kern="1200" cap="none" spc="0" normalizeH="0" baseline="0" noProof="0" dirty="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印象</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left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reflect</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effect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her</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decision.</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由她来考虑她这个决定会有什么影响</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could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see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herself</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reflected</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his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eyes.</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她在他的眼中看到了自己的样子</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14:m>
                  <m:oMath xmlns:m="http://schemas.openxmlformats.org/officeDocument/2006/math">
                    <m:sSub>
                      <m:sSubPr>
                        <m:ctrlPr>
                          <a:rPr kumimoji="0" lang="en-US" altLang="zh-CN" sz="1800" b="0" i="1"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ctrlPr>
                      </m:sSubPr>
                      <m:e>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e>
                      <m:sub>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牛津高阶</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sub>
                    </m:sSub>
                  </m:oMath>
                </a14:m>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 </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①reflection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.［C］反映;映像;（关于某课题的）思考</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［U］（声、光、热等的）反射</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②reflective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.沉思的；反光的</a:t>
                </a:r>
                <a:endParaRPr lang="en-US" altLang="zh-CN" sz="100" dirty="0"/>
              </a:p>
            </p:txBody>
          </p:sp>
        </mc:Choice>
        <mc:Fallback>
          <p:sp>
            <p:nvSpPr>
              <p:cNvPr id="3" name="P_6_BD#24e6acead?pid=480e38e7c&amp;color=0,55,96&amp;mp=1&amp;vtp=1&amp;bt=1&amp;bbb=1"/>
              <p:cNvSpPr>
                <a:spLocks noRot="1" noChangeAspect="1" noMove="1" noResize="1" noEditPoints="1" noAdjustHandles="1" noChangeArrowheads="1" noChangeShapeType="1" noTextEdit="1"/>
              </p:cNvSpPr>
              <p:nvPr/>
            </p:nvSpPr>
            <p:spPr>
              <a:xfrm>
                <a:off x="502920" y="1512000"/>
                <a:ext cx="10570464" cy="2865755"/>
              </a:xfrm>
              <a:prstGeom prst="rect">
                <a:avLst/>
              </a:prstGeom>
              <a:blipFill>
                <a:blip r:embed="rId4"/>
                <a:stretch>
                  <a:fillRect l="-1384" b="-5106"/>
                </a:stretch>
              </a:blipFill>
              <a:ln/>
            </p:spPr>
            <p:txBody>
              <a:bodyPr/>
              <a:lstStyle/>
              <a:p>
                <a:r>
                  <a:rPr lang="zh-CN" altLang="en-US">
                    <a:noFill/>
                  </a:rPr>
                  <a:t> </a:t>
                </a:r>
              </a:p>
            </p:txBody>
          </p:sp>
        </mc:Fallback>
      </mc:AlternateContent>
      <p:pic>
        <p:nvPicPr>
          <p:cNvPr id="5" name="P_6_BD#24e6acead?pid=480e38e7c&amp;color=0,55,96&amp;mp=1&amp;tib=255,255,255&amp;iip=41&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28098" y="3776791"/>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name="Slide 50">
    <p:spTree>
      <p:nvGrpSpPr>
        <p:cNvPr id="1" name=""/>
        <p:cNvGrpSpPr/>
        <p:nvPr/>
      </p:nvGrpSpPr>
      <p:grpSpPr>
        <a:xfrm>
          <a:off x="0" y="0"/>
          <a:ext cx="0" cy="0"/>
          <a:chOff x="0" y="0"/>
          <a:chExt cx="0" cy="0"/>
        </a:xfrm>
      </p:grpSpPr>
      <p:sp>
        <p:nvSpPr>
          <p:cNvPr id="2" name="C_5_BD#247cbdb4b?pid=ad8653329&amp;color=0,55,96&amp;mp=1&amp;vtp=1&amp;bt=1&amp;bbb=1"/>
          <p:cNvSpPr/>
          <p:nvPr/>
        </p:nvSpPr>
        <p:spPr>
          <a:xfrm>
            <a:off x="502920" y="1508760"/>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13</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belief</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n</a:t>
            </a:r>
            <a:r>
              <a:rPr lang="en-US" altLang="zh-CN" sz="2200" b="1" i="0" dirty="0">
                <a:solidFill>
                  <a:srgbClr val="003760"/>
                </a:solidFill>
                <a:latin typeface="Times New Roman" pitchFamily="34" charset="0"/>
                <a:ea typeface="微软雅黑" pitchFamily="34" charset="-122"/>
                <a:cs typeface="Times New Roman" pitchFamily="34" charset="-120"/>
              </a:rPr>
              <a:t>.［C，</a:t>
            </a:r>
            <a:r>
              <a:rPr lang="en-US" altLang="zh-CN" sz="2200" b="1" i="0" dirty="0">
                <a:solidFill>
                  <a:srgbClr val="003760"/>
                </a:solidFill>
                <a:latin typeface="Times New Roman" pitchFamily="34" charset="0"/>
                <a:ea typeface="楷体" pitchFamily="34" charset="-122"/>
                <a:cs typeface="Times New Roman" pitchFamily="34" charset="-120"/>
              </a:rPr>
              <a:t>常用复数</a:t>
            </a:r>
            <a:r>
              <a:rPr lang="en-US" altLang="zh-CN" sz="2200" b="1" i="0" dirty="0">
                <a:solidFill>
                  <a:srgbClr val="003760"/>
                </a:solidFill>
                <a:latin typeface="Times New Roman" pitchFamily="34" charset="0"/>
                <a:ea typeface="微软雅黑" pitchFamily="34" charset="-122"/>
                <a:cs typeface="Times New Roman" pitchFamily="34" charset="-120"/>
              </a:rPr>
              <a:t>］信仰</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［U］信心；信任</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1" dirty="0">
                <a:solidFill>
                  <a:srgbClr val="003760"/>
                </a:solidFill>
                <a:latin typeface="Times New Roman" pitchFamily="34" charset="0"/>
                <a:ea typeface="微软雅黑" pitchFamily="34" charset="-122"/>
                <a:cs typeface="Times New Roman" pitchFamily="34" charset="-120"/>
              </a:rPr>
              <a:t>sing</a:t>
            </a:r>
            <a:r>
              <a:rPr lang="en-US" altLang="zh-CN" sz="2200" b="1" i="0" dirty="0">
                <a:solidFill>
                  <a:srgbClr val="003760"/>
                </a:solidFill>
                <a:latin typeface="Times New Roman" pitchFamily="34" charset="0"/>
                <a:ea typeface="微软雅黑" pitchFamily="34" charset="-122"/>
                <a:cs typeface="Times New Roman" pitchFamily="34" charset="-120"/>
              </a:rPr>
              <a:t>.,U］信念</a:t>
            </a:r>
            <a:endParaRPr lang="en-US" altLang="zh-CN" sz="2200" dirty="0"/>
          </a:p>
        </p:txBody>
      </p:sp>
      <mc:AlternateContent xmlns:mc="http://schemas.openxmlformats.org/markup-compatibility/2006">
        <mc:Choice xmlns:a14="http://schemas.microsoft.com/office/drawing/2010/main" Requires="a14">
          <p:sp>
            <p:nvSpPr>
              <p:cNvPr id="3" name="P_6_BD#49d416dfc?pid=247cbdb4b&amp;color=0,55,96&amp;vtp=1&amp;bbb=1&amp;hb=1"/>
              <p:cNvSpPr/>
              <p:nvPr/>
            </p:nvSpPr>
            <p:spPr>
              <a:xfrm>
                <a:off x="502920" y="1995536"/>
                <a:ext cx="10570464" cy="32848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society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judged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beliefs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values.</a:t>
                </a:r>
                <a:r>
                  <a:rPr lang="en-US" altLang="zh-CN" sz="1800" b="0" i="0" dirty="0">
                    <a:solidFill>
                      <a:srgbClr val="003760"/>
                    </a:solidFill>
                    <a:latin typeface="Times New Roman" pitchFamily="34" charset="0"/>
                    <a:ea typeface="楷体" pitchFamily="34" charset="-122"/>
                    <a:cs typeface="Times New Roman" pitchFamily="34" charset="-120"/>
                  </a:rPr>
                  <a:t>一个社会应该根据它的信仰和价值观来判断</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S</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worthy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belief</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她是一个值得信任的人</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S</a:t>
                </a:r>
                <a:r>
                  <a:rPr lang="en-US" altLang="zh-CN" sz="1800" b="0" i="0">
                    <a:solidFill>
                      <a:srgbClr val="003760"/>
                    </a:solidFill>
                    <a:latin typeface="Times New Roman" pitchFamily="34" charset="0"/>
                    <a:ea typeface="微软雅黑" pitchFamily="34" charset="-122"/>
                    <a:cs typeface="Times New Roman" pitchFamily="34" charset="-120"/>
                  </a:rPr>
                  <a: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belief</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comfortable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tolerate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我们中的许多人</a:t>
                </a:r>
              </a:p>
              <a:p>
                <a:pPr>
                  <a:lnSpc>
                    <a:spcPts val="3300"/>
                  </a:lnSpc>
                </a:pPr>
                <a:r>
                  <a:rPr lang="en-US" altLang="zh-CN" b="0" i="0">
                    <a:solidFill>
                      <a:srgbClr val="003760"/>
                    </a:solidFill>
                    <a:latin typeface="Times New Roman" pitchFamily="34" charset="0"/>
                    <a:ea typeface="楷体" pitchFamily="34" charset="-122"/>
                    <a:cs typeface="Times New Roman" pitchFamily="34" charset="-120"/>
                  </a:rPr>
                  <a:t>都相信</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舒适是我们唯一能容忍的状态</a:t>
                </a:r>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dirty="0">
                            <a:solidFill>
                              <a:srgbClr val="003760"/>
                            </a:solidFill>
                            <a:latin typeface="Cambria Math" panose="02040503050406030204" pitchFamily="18" charset="0"/>
                            <a:ea typeface="微软雅黑" pitchFamily="34" charset="-122"/>
                            <a:cs typeface="Times New Roman" pitchFamily="34" charset="-120"/>
                          </a:rPr>
                          <m:t>​</m:t>
                        </m:r>
                      </m:e>
                      <m:sub>
                        <m:r>
                          <a:rPr lang="en-US" altLang="zh-CN" b="0" i="0" dirty="0">
                            <a:solidFill>
                              <a:srgbClr val="003760"/>
                            </a:solidFill>
                            <a:latin typeface="Cambria Math" panose="02040503050406030204" pitchFamily="18" charset="0"/>
                            <a:ea typeface="微软雅黑" pitchFamily="34" charset="-122"/>
                            <a:cs typeface="Times New Roman" pitchFamily="34" charset="-120"/>
                          </a:rPr>
                          <m:t>［</m:t>
                        </m:r>
                        <m:r>
                          <a:rPr lang="en-US" altLang="zh-CN" b="0" i="0" dirty="0">
                            <a:solidFill>
                              <a:srgbClr val="003760"/>
                            </a:solidFill>
                            <a:latin typeface="Cambria Math" panose="02040503050406030204" pitchFamily="18" charset="0"/>
                            <a:ea typeface="微软雅黑" pitchFamily="34" charset="-122"/>
                            <a:cs typeface="Times New Roman" pitchFamily="34" charset="-120"/>
                          </a:rPr>
                          <m:t>2023</m:t>
                        </m:r>
                        <m:r>
                          <a:rPr lang="en-US" altLang="zh-CN" baseline="-10000">
                            <a:solidFill>
                              <a:srgbClr val="003760"/>
                            </a:solidFill>
                            <a:latin typeface="Cambria Math" panose="02040503050406030204" pitchFamily="18" charset="0"/>
                          </a:rPr>
                          <m:t>全国甲</m:t>
                        </m:r>
                        <m:r>
                          <a:rPr lang="en-US" altLang="zh-CN" b="0" i="0" dirty="0">
                            <a:solidFill>
                              <a:srgbClr val="003760"/>
                            </a:solidFill>
                            <a:latin typeface="Cambria Math" panose="02040503050406030204" pitchFamily="18" charset="0"/>
                            <a:ea typeface="微软雅黑" pitchFamily="34" charset="-122"/>
                            <a:cs typeface="Times New Roman" pitchFamily="34" charset="-120"/>
                          </a:rPr>
                          <m:t>⋅</m:t>
                        </m:r>
                        <m:r>
                          <a:rPr lang="en-US" altLang="zh-CN" baseline="-10000">
                            <a:solidFill>
                              <a:srgbClr val="003760"/>
                            </a:solidFill>
                            <a:latin typeface="Cambria Math" panose="02040503050406030204" pitchFamily="18" charset="0"/>
                          </a:rPr>
                          <m:t>改编</m:t>
                        </m:r>
                        <m:r>
                          <a:rPr lang="en-US" altLang="zh-CN" b="0" i="0" dirty="0">
                            <a:solidFill>
                              <a:srgbClr val="003760"/>
                            </a:solidFill>
                            <a:latin typeface="Cambria Math" panose="02040503050406030204" pitchFamily="18" charset="0"/>
                            <a:ea typeface="微软雅黑" pitchFamily="34" charset="-122"/>
                            <a:cs typeface="Times New Roman" pitchFamily="34" charset="-120"/>
                          </a:rPr>
                          <m:t>］</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（that</a:t>
                </a:r>
                <a:r>
                  <a:rPr lang="en-US" altLang="zh-CN" b="0" i="0">
                    <a:solidFill>
                      <a:srgbClr val="003760"/>
                    </a:solidFill>
                    <a:latin typeface="Times New Roman" pitchFamily="34" charset="0"/>
                    <a:ea typeface="微软雅黑" pitchFamily="34" charset="-122"/>
                    <a:cs typeface="Times New Roman" pitchFamily="34" charset="-120"/>
                  </a:rPr>
                  <a:t>引导同位语从句）</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belief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sth/sb=believe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sth/sb相信某事物/某人</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beyond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belief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令人难以置信；不可思议</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have/hold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firm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belief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怀有/持有坚定的信念</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belief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我认为</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endParaRPr lang="en-US" altLang="zh-CN" dirty="0"/>
              </a:p>
            </p:txBody>
          </p:sp>
        </mc:Choice>
        <mc:Fallback>
          <p:sp>
            <p:nvSpPr>
              <p:cNvPr id="3" name="P_6_BD#49d416dfc?pid=247cbdb4b&amp;color=0,55,96&amp;vtp=1&amp;bbb=1&amp;hb=1"/>
              <p:cNvSpPr>
                <a:spLocks noRot="1" noChangeAspect="1" noMove="1" noResize="1" noEditPoints="1" noAdjustHandles="1" noChangeArrowheads="1" noChangeShapeType="1" noTextEdit="1"/>
              </p:cNvSpPr>
              <p:nvPr/>
            </p:nvSpPr>
            <p:spPr>
              <a:xfrm>
                <a:off x="502920" y="1995536"/>
                <a:ext cx="10570464" cy="3284855"/>
              </a:xfrm>
              <a:prstGeom prst="rect">
                <a:avLst/>
              </a:prstGeom>
              <a:blipFill>
                <a:blip r:embed="rId3"/>
                <a:stretch>
                  <a:fillRect l="-1384" b="-4453"/>
                </a:stretch>
              </a:blipFill>
              <a:ln/>
            </p:spPr>
            <p:txBody>
              <a:bodyPr/>
              <a:lstStyle/>
              <a:p>
                <a:r>
                  <a:rPr lang="zh-CN" altLang="en-US">
                    <a:noFill/>
                  </a:rPr>
                  <a:t> </a:t>
                </a:r>
              </a:p>
            </p:txBody>
          </p:sp>
        </mc:Fallback>
      </mc:AlternateContent>
      <p:pic>
        <p:nvPicPr>
          <p:cNvPr id="4" name="P_6_BD#49d416dfc?pid=247cbdb4b&amp;color=0,55,96&amp;tib=255,255,255&amp;iip=4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2096" y="3836147"/>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name="Slide 51">
    <p:spTree>
      <p:nvGrpSpPr>
        <p:cNvPr id="1" name=""/>
        <p:cNvGrpSpPr/>
        <p:nvPr/>
      </p:nvGrpSpPr>
      <p:grpSpPr>
        <a:xfrm>
          <a:off x="0" y="0"/>
          <a:ext cx="0" cy="0"/>
          <a:chOff x="0" y="0"/>
          <a:chExt cx="0" cy="0"/>
        </a:xfrm>
      </p:grpSpPr>
      <p:sp>
        <p:nvSpPr>
          <p:cNvPr id="2" name="P_6_BD#49d416dfc?pid=247cbdb4b&amp;color=0,55,96&amp;mp=1&amp;vtp=1&amp;bt=1&amp;bbb=1&amp;hb=1"/>
          <p:cNvSpPr/>
          <p:nvPr/>
        </p:nvSpPr>
        <p:spPr>
          <a:xfrm>
            <a:off x="502920" y="1512000"/>
            <a:ext cx="10570464" cy="32848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belief</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ourselves.</a:t>
            </a:r>
            <a:r>
              <a:rPr lang="en-US" altLang="zh-CN" sz="1800" b="0" i="0" dirty="0">
                <a:solidFill>
                  <a:srgbClr val="003760"/>
                </a:solidFill>
                <a:latin typeface="Times New Roman" pitchFamily="34" charset="0"/>
                <a:ea typeface="楷体" pitchFamily="34" charset="-122"/>
                <a:cs typeface="Times New Roman" pitchFamily="34" charset="-120"/>
              </a:rPr>
              <a:t>我们需要对自己有坚定的信心</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lovely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summer—cold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beyond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belief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winter.</a:t>
            </a:r>
            <a:r>
              <a:rPr lang="en-US" altLang="zh-CN" sz="1800" b="0" i="0" dirty="0">
                <a:solidFill>
                  <a:srgbClr val="003760"/>
                </a:solidFill>
                <a:latin typeface="Times New Roman" pitchFamily="34" charset="0"/>
                <a:ea typeface="楷体" pitchFamily="34" charset="-122"/>
                <a:cs typeface="Times New Roman" pitchFamily="34" charset="-120"/>
              </a:rPr>
              <a:t>这个国家的夏天非常宜人</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冬天却冷得</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让人难以置信</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u="sng">
                <a:solidFill>
                  <a:srgbClr val="003760"/>
                </a:solidFill>
                <a:latin typeface="Times New Roman" pitchFamily="34" charset="0"/>
                <a:ea typeface="微软雅黑" pitchFamily="34" charset="-122"/>
                <a:cs typeface="Times New Roman" pitchFamily="34" charset="-120"/>
              </a:rPr>
              <a:t>I</a:t>
            </a:r>
            <a:r>
              <a:rPr lang="en-US" altLang="zh-CN" sz="1800" b="0" i="0" u="sng">
                <a:solidFill>
                  <a:srgbClr val="003760"/>
                </a:solidFill>
                <a:latin typeface="Times New Roman" pitchFamily="34" charset="0"/>
                <a:ea typeface="微软雅黑" pitchFamily="34" charset="-122"/>
                <a:cs typeface="Times New Roman" pitchFamily="34" charset="-120"/>
              </a:rPr>
              <a:t>t</a:t>
            </a:r>
            <a:r>
              <a:rPr lang="en-US" altLang="zh-CN" sz="1800" b="0" i="0" u="sng">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is</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my</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belief</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development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environment</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我认为发展不应该以牺牲环</a:t>
            </a:r>
          </a:p>
          <a:p>
            <a:pPr>
              <a:lnSpc>
                <a:spcPts val="3300"/>
              </a:lnSpc>
            </a:pPr>
            <a:r>
              <a:rPr lang="en-US" altLang="zh-CN" b="0" i="0">
                <a:solidFill>
                  <a:srgbClr val="003760"/>
                </a:solidFill>
                <a:latin typeface="Times New Roman" pitchFamily="34" charset="0"/>
                <a:ea typeface="楷体" pitchFamily="34" charset="-122"/>
                <a:cs typeface="Times New Roman" pitchFamily="34" charset="-120"/>
              </a:rPr>
              <a:t>境为代价</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①believe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.相信；认为</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believe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信任；信赖；相信（某人会成功）</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②believable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.可相信的；可信任的</a:t>
            </a:r>
            <a:endParaRPr lang="en-US" altLang="zh-CN" dirty="0"/>
          </a:p>
        </p:txBody>
      </p:sp>
      <p:pic>
        <p:nvPicPr>
          <p:cNvPr id="3" name="P_6_BD#49d416dfc?pid=247cbdb4b&amp;color=0,55,96&amp;mp=1&amp;tib=255,255,255&amp;iip=4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8098" y="365880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name="Slide 52">
    <p:spTree>
      <p:nvGrpSpPr>
        <p:cNvPr id="1" name=""/>
        <p:cNvGrpSpPr/>
        <p:nvPr/>
      </p:nvGrpSpPr>
      <p:grpSpPr>
        <a:xfrm>
          <a:off x="0" y="0"/>
          <a:ext cx="0" cy="0"/>
          <a:chOff x="0" y="0"/>
          <a:chExt cx="0" cy="0"/>
        </a:xfrm>
      </p:grpSpPr>
      <p:sp>
        <p:nvSpPr>
          <p:cNvPr id="2" name="P_6_BD#49d416dfc?pid=247cbdb4b&amp;color=0,55,96&amp;mp=1&amp;vtp=1&amp;bt=1&amp;bbb=1&amp;hb=1"/>
          <p:cNvSpPr/>
          <p:nvPr/>
        </p:nvSpPr>
        <p:spPr>
          <a:xfrm>
            <a:off x="502920" y="1512000"/>
            <a:ext cx="10570464" cy="24466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③unbelievable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adj</a:t>
            </a:r>
            <a:r>
              <a:rPr lang="en-US" altLang="zh-CN" sz="1800" b="0" i="0" dirty="0">
                <a:solidFill>
                  <a:srgbClr val="003760"/>
                </a:solidFill>
                <a:latin typeface="Times New Roman" pitchFamily="34" charset="0"/>
                <a:ea typeface="微软雅黑" pitchFamily="34" charset="-122"/>
                <a:cs typeface="Times New Roman" pitchFamily="34" charset="-120"/>
              </a:rPr>
              <a:t>.令人难以置信的</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unbelievable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accept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behaviour.</a:t>
            </a:r>
            <a:r>
              <a:rPr lang="en-US" altLang="zh-CN" sz="1800" b="0" i="0" dirty="0">
                <a:solidFill>
                  <a:srgbClr val="003760"/>
                </a:solidFill>
                <a:latin typeface="Times New Roman" pitchFamily="34" charset="0"/>
                <a:ea typeface="楷体" pitchFamily="34" charset="-122"/>
                <a:cs typeface="Times New Roman" pitchFamily="34" charset="-120"/>
              </a:rPr>
              <a:t>人们竟然能接受这种行为</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我感到难以</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相信</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微软雅黑" pitchFamily="34" charset="-122"/>
                <a:cs typeface="Times New Roman" pitchFamily="34" charset="-120"/>
              </a:rPr>
              <a:t>unbelievably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adv</a:t>
            </a:r>
            <a:r>
              <a:rPr lang="en-US" altLang="zh-CN" sz="1800" b="0" i="0" dirty="0">
                <a:solidFill>
                  <a:srgbClr val="003760"/>
                </a:solidFill>
                <a:latin typeface="Times New Roman" pitchFamily="34" charset="0"/>
                <a:ea typeface="微软雅黑" pitchFamily="34" charset="-122"/>
                <a:cs typeface="Times New Roman" pitchFamily="34" charset="-120"/>
              </a:rPr>
              <a:t>.令人难以置信地</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⑤</a:t>
            </a:r>
            <a:r>
              <a:rPr lang="en-US" altLang="zh-CN" sz="1800" b="0" i="0" dirty="0">
                <a:solidFill>
                  <a:srgbClr val="003760"/>
                </a:solidFill>
                <a:latin typeface="Times New Roman" pitchFamily="34" charset="0"/>
                <a:ea typeface="微软雅黑" pitchFamily="34" charset="-122"/>
                <a:cs typeface="Times New Roman" pitchFamily="34" charset="-120"/>
              </a:rPr>
              <a:t>disbelief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.不信；怀疑</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Times New Roman" pitchFamily="34" charset="0"/>
                <a:ea typeface="微软雅黑" pitchFamily="34" charset="-122"/>
                <a:cs typeface="Times New Roman" pitchFamily="34" charset="-120"/>
              </a:rPr>
              <a:t>/with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disbelief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疑惑地；怀疑地</a:t>
            </a:r>
            <a:endParaRPr lang="en-US" altLang="zh-CN"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sp>
        <p:nvSpPr>
          <p:cNvPr id="2" name="C_2_BD#f817d60b1.fixed?pid=3cd84cb19&amp;color=61,88,159&amp;vtp=1&amp;bbb=1"/>
          <p:cNvSpPr/>
          <p:nvPr/>
        </p:nvSpPr>
        <p:spPr>
          <a:xfrm>
            <a:off x="758952" y="2642616"/>
            <a:ext cx="3163824" cy="1371600"/>
          </a:xfrm>
          <a:prstGeom prst="rect">
            <a:avLst/>
          </a:prstGeom>
          <a:noFill/>
          <a:ln/>
        </p:spPr>
        <p:txBody>
          <a:bodyPr wrap="none" lIns="0" tIns="0" rIns="0" bIns="0" rtlCol="0" anchor="ctr"/>
          <a:lstStyle/>
          <a:p>
            <a:pPr algn="ctr">
              <a:lnSpc>
                <a:spcPts val="5000"/>
              </a:lnSpc>
            </a:pPr>
            <a:r>
              <a:rPr lang="en-US" altLang="zh-CN" sz="4000" b="1" i="0" dirty="0">
                <a:solidFill>
                  <a:srgbClr val="3D589F"/>
                </a:solidFill>
                <a:latin typeface="Times New Roman" pitchFamily="34" charset="0"/>
                <a:ea typeface="印品黑体" pitchFamily="34" charset="-122"/>
                <a:cs typeface="Times New Roman" pitchFamily="34" charset="-120"/>
              </a:rPr>
              <a:t>Period</a:t>
            </a:r>
            <a:r>
              <a:rPr lang="en-US" altLang="zh-CN" sz="4000" b="1" i="0" dirty="0">
                <a:solidFill>
                  <a:srgbClr val="3D589F"/>
                </a:solidFill>
                <a:latin typeface="SimSun" pitchFamily="34" charset="0"/>
                <a:ea typeface="SimSun" pitchFamily="34" charset="-122"/>
                <a:cs typeface="SimSun" pitchFamily="34" charset="-120"/>
              </a:rPr>
              <a:t> </a:t>
            </a:r>
            <a:r>
              <a:rPr lang="en-US" altLang="zh-CN" sz="4000" b="1" i="0" dirty="0">
                <a:solidFill>
                  <a:srgbClr val="3D589F"/>
                </a:solidFill>
                <a:latin typeface="Times New Roman" pitchFamily="34" charset="0"/>
                <a:ea typeface="印品黑体" pitchFamily="34" charset="-122"/>
                <a:cs typeface="Times New Roman" pitchFamily="34" charset="-120"/>
              </a:rPr>
              <a:t>Ⅰ</a:t>
            </a:r>
            <a:endParaRPr lang="en-US" altLang="zh-CN" sz="4000" dirty="0"/>
          </a:p>
        </p:txBody>
      </p:sp>
      <p:sp>
        <p:nvSpPr>
          <p:cNvPr id="3" name="C_2_BD#f817d60b1.fixed?pid=3cd84cb19&amp;color=61,88,159&amp;vtp=1&amp;bbb=1&amp;hb=1"/>
          <p:cNvSpPr/>
          <p:nvPr/>
        </p:nvSpPr>
        <p:spPr>
          <a:xfrm>
            <a:off x="4608576" y="2542032"/>
            <a:ext cx="7470648" cy="1755648"/>
          </a:xfrm>
          <a:prstGeom prst="rect">
            <a:avLst/>
          </a:prstGeom>
          <a:noFill/>
          <a:ln/>
        </p:spPr>
        <p:txBody>
          <a:bodyPr wrap="none" lIns="0" tIns="0" rIns="0" bIns="0" rtlCol="0" anchor="ctr"/>
          <a:lstStyle/>
          <a:p>
            <a:pPr algn="l">
              <a:lnSpc>
                <a:spcPts val="6000"/>
              </a:lnSpc>
            </a:pPr>
            <a:r>
              <a:rPr lang="en-US" altLang="zh-CN" sz="5000" b="1" i="0" dirty="0">
                <a:solidFill>
                  <a:srgbClr val="3D589F"/>
                </a:solidFill>
                <a:latin typeface="Times New Roman" pitchFamily="34" charset="0"/>
                <a:ea typeface="印品黑体" pitchFamily="34" charset="-122"/>
                <a:cs typeface="Times New Roman" pitchFamily="34" charset="-120"/>
              </a:rPr>
              <a:t>Listening</a:t>
            </a:r>
            <a:r>
              <a:rPr lang="en-US" altLang="zh-CN" sz="5000" b="1" i="0" dirty="0">
                <a:solidFill>
                  <a:srgbClr val="3D589F"/>
                </a:solidFill>
                <a:latin typeface="SimSun" pitchFamily="34" charset="0"/>
                <a:ea typeface="SimSun" pitchFamily="34" charset="-122"/>
                <a:cs typeface="SimSun" pitchFamily="34" charset="-120"/>
              </a:rPr>
              <a:t> </a:t>
            </a:r>
            <a:r>
              <a:rPr lang="en-US" altLang="zh-CN" sz="5000" b="1" i="0" dirty="0">
                <a:solidFill>
                  <a:srgbClr val="3D589F"/>
                </a:solidFill>
                <a:latin typeface="Times New Roman" pitchFamily="34" charset="0"/>
                <a:ea typeface="印品黑体" pitchFamily="34" charset="-122"/>
                <a:cs typeface="Times New Roman" pitchFamily="34" charset="-120"/>
              </a:rPr>
              <a:t>and</a:t>
            </a:r>
            <a:r>
              <a:rPr lang="en-US" altLang="zh-CN" sz="5000" b="1" i="0" dirty="0">
                <a:solidFill>
                  <a:srgbClr val="3D589F"/>
                </a:solidFill>
                <a:latin typeface="SimSun" pitchFamily="34" charset="0"/>
                <a:ea typeface="SimSun" pitchFamily="34" charset="-122"/>
                <a:cs typeface="SimSun" pitchFamily="34" charset="-120"/>
              </a:rPr>
              <a:t> </a:t>
            </a:r>
            <a:r>
              <a:rPr lang="en-US" altLang="zh-CN" sz="5000" b="1" i="0">
                <a:solidFill>
                  <a:srgbClr val="3D589F"/>
                </a:solidFill>
                <a:latin typeface="Times New Roman" pitchFamily="34" charset="0"/>
                <a:ea typeface="印品黑体" pitchFamily="34" charset="-122"/>
                <a:cs typeface="Times New Roman" pitchFamily="34" charset="-120"/>
              </a:rPr>
              <a:t>Speaking</a:t>
            </a:r>
            <a:r>
              <a:rPr lang="en-US" altLang="zh-CN" sz="5000" b="1" i="0">
                <a:solidFill>
                  <a:srgbClr val="3D589F"/>
                </a:solidFill>
                <a:latin typeface="SimSun" pitchFamily="34" charset="0"/>
                <a:ea typeface="SimSun" pitchFamily="34" charset="-122"/>
                <a:cs typeface="SimSun" pitchFamily="34" charset="-120"/>
              </a:rPr>
              <a:t> </a:t>
            </a:r>
          </a:p>
          <a:p>
            <a:pPr>
              <a:lnSpc>
                <a:spcPts val="6300"/>
              </a:lnSpc>
            </a:pPr>
            <a:r>
              <a:rPr lang="en-US" altLang="zh-CN" sz="5000" b="1" i="0">
                <a:solidFill>
                  <a:srgbClr val="3D589F"/>
                </a:solidFill>
                <a:latin typeface="Times New Roman" pitchFamily="34" charset="0"/>
                <a:ea typeface="印品黑体" pitchFamily="34" charset="-122"/>
                <a:cs typeface="Times New Roman" pitchFamily="34" charset="-120"/>
              </a:rPr>
              <a:t>&amp;</a:t>
            </a:r>
            <a:r>
              <a:rPr lang="en-US" altLang="zh-CN" sz="5000" b="1" i="0">
                <a:solidFill>
                  <a:srgbClr val="3D589F"/>
                </a:solidFill>
                <a:latin typeface="SimSun" pitchFamily="34" charset="0"/>
                <a:ea typeface="SimSun" pitchFamily="34" charset="-122"/>
                <a:cs typeface="SimSun" pitchFamily="34" charset="-120"/>
              </a:rPr>
              <a:t> </a:t>
            </a:r>
            <a:r>
              <a:rPr lang="en-US" altLang="zh-CN" sz="5000" b="1" i="0" dirty="0">
                <a:solidFill>
                  <a:srgbClr val="3D589F"/>
                </a:solidFill>
                <a:latin typeface="Times New Roman" pitchFamily="34" charset="0"/>
                <a:ea typeface="印品黑体" pitchFamily="34" charset="-122"/>
                <a:cs typeface="Times New Roman" pitchFamily="34" charset="-120"/>
              </a:rPr>
              <a:t>Reading</a:t>
            </a:r>
            <a:r>
              <a:rPr lang="en-US" altLang="zh-CN" sz="5000" b="1" i="0" dirty="0">
                <a:solidFill>
                  <a:srgbClr val="3D589F"/>
                </a:solidFill>
                <a:latin typeface="SimSun" pitchFamily="34" charset="0"/>
                <a:ea typeface="SimSun" pitchFamily="34" charset="-122"/>
                <a:cs typeface="SimSun" pitchFamily="34" charset="-120"/>
              </a:rPr>
              <a:t> </a:t>
            </a:r>
            <a:r>
              <a:rPr lang="en-US" altLang="zh-CN" sz="5000" b="1" i="0" dirty="0">
                <a:solidFill>
                  <a:srgbClr val="3D589F"/>
                </a:solidFill>
                <a:latin typeface="Times New Roman" pitchFamily="34" charset="0"/>
                <a:ea typeface="印品黑体" pitchFamily="34" charset="-122"/>
                <a:cs typeface="Times New Roman" pitchFamily="34" charset="-120"/>
              </a:rPr>
              <a:t>and</a:t>
            </a:r>
            <a:r>
              <a:rPr lang="en-US" altLang="zh-CN" sz="5000" b="1" i="0" dirty="0">
                <a:solidFill>
                  <a:srgbClr val="3D589F"/>
                </a:solidFill>
                <a:latin typeface="SimSun" pitchFamily="34" charset="0"/>
                <a:ea typeface="SimSun" pitchFamily="34" charset="-122"/>
                <a:cs typeface="SimSun" pitchFamily="34" charset="-120"/>
              </a:rPr>
              <a:t> </a:t>
            </a:r>
            <a:r>
              <a:rPr lang="en-US" altLang="zh-CN" sz="5000" b="1" i="0" dirty="0">
                <a:solidFill>
                  <a:srgbClr val="3D589F"/>
                </a:solidFill>
                <a:latin typeface="Times New Roman" pitchFamily="34" charset="0"/>
                <a:ea typeface="印品黑体" pitchFamily="34" charset="-122"/>
                <a:cs typeface="Times New Roman" pitchFamily="34" charset="-120"/>
              </a:rPr>
              <a:t>Thinking</a:t>
            </a:r>
            <a:endParaRPr lang="en-US" altLang="zh-CN" sz="5000" dirty="0"/>
          </a:p>
        </p:txBody>
      </p:sp>
    </p:spTree>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name="Slide 53">
    <p:spTree>
      <p:nvGrpSpPr>
        <p:cNvPr id="1" name=""/>
        <p:cNvGrpSpPr/>
        <p:nvPr/>
      </p:nvGrpSpPr>
      <p:grpSpPr>
        <a:xfrm>
          <a:off x="0" y="0"/>
          <a:ext cx="0" cy="0"/>
          <a:chOff x="0" y="0"/>
          <a:chExt cx="0" cy="0"/>
        </a:xfrm>
      </p:grpSpPr>
      <p:sp>
        <p:nvSpPr>
          <p:cNvPr id="2" name="P_6_BD#49d416dfc?pid=247cbdb4b&amp;color=0,55,96&amp;mp=1&amp;vtp=1&amp;bt=1&amp;bbb=1&amp;hb=1"/>
          <p:cNvSpPr/>
          <p:nvPr/>
        </p:nvSpPr>
        <p:spPr>
          <a:xfrm>
            <a:off x="502920" y="1512000"/>
            <a:ext cx="10570464" cy="12314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They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are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occasions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that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allow</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us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relax</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enjoy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life,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forget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about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our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work</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for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little</a:t>
            </a:r>
            <a:r>
              <a:rPr lang="en-US" altLang="zh-CN" sz="1800" b="1" i="0">
                <a:solidFill>
                  <a:srgbClr val="003760"/>
                </a:solidFill>
                <a:latin typeface="SimSun" pitchFamily="34" charset="0"/>
                <a:ea typeface="SimSun" pitchFamily="34" charset="-122"/>
                <a:cs typeface="SimSun" pitchFamily="34" charset="-120"/>
              </a:rPr>
              <a:t> </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while</a:t>
            </a:r>
            <a:r>
              <a:rPr lang="en-US" altLang="zh-CN" b="1" i="0" dirty="0">
                <a:solidFill>
                  <a:srgbClr val="003760"/>
                </a:solidFill>
                <a:latin typeface="Times New Roman" pitchFamily="34" charset="0"/>
                <a:ea typeface="微软雅黑" pitchFamily="34" charset="-122"/>
                <a:cs typeface="Times New Roman" pitchFamily="34" charset="-120"/>
              </a:rPr>
              <a:t>.节日是让我们放松下来、享受生活、</a:t>
            </a:r>
            <a:r>
              <a:rPr lang="en-US" altLang="zh-CN" b="1" i="0">
                <a:solidFill>
                  <a:srgbClr val="003760"/>
                </a:solidFill>
                <a:latin typeface="Times New Roman" pitchFamily="34" charset="0"/>
                <a:ea typeface="微软雅黑" pitchFamily="34" charset="-122"/>
                <a:cs typeface="Times New Roman" pitchFamily="34" charset="-120"/>
              </a:rPr>
              <a:t>暂时忘记我们的工作的时刻。</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教材P5</a:t>
            </a:r>
            <a:endParaRPr lang="en-US" altLang="zh-CN" dirty="0"/>
          </a:p>
        </p:txBody>
      </p:sp>
      <p:pic>
        <p:nvPicPr>
          <p:cNvPr id="3" name="P_6_BD#49d416dfc?pid=247cbdb4b&amp;color=0,55,96&amp;mp=1&amp;tib=255,255,255&amp;iip=44&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805829" y="233546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dff146b9e?pid=ad8653329&amp;color=0,55,96&amp;vtp=1&amp;bbb=1"/>
          <p:cNvSpPr/>
          <p:nvPr/>
        </p:nvSpPr>
        <p:spPr>
          <a:xfrm>
            <a:off x="502920" y="2791717"/>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14</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occasion</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n</a:t>
            </a:r>
            <a:r>
              <a:rPr lang="en-US" altLang="zh-CN" sz="2200" b="1" i="0" dirty="0">
                <a:solidFill>
                  <a:srgbClr val="003760"/>
                </a:solidFill>
                <a:latin typeface="Times New Roman" pitchFamily="34" charset="0"/>
                <a:ea typeface="微软雅黑" pitchFamily="34" charset="-122"/>
                <a:cs typeface="Times New Roman" pitchFamily="34" charset="-120"/>
              </a:rPr>
              <a:t>.特别的事情（或仪式、庆典）；（适当的）机会；（某事发生的）时刻</a:t>
            </a:r>
            <a:endParaRPr lang="en-US" altLang="zh-CN" sz="2200" dirty="0"/>
          </a:p>
        </p:txBody>
      </p:sp>
      <p:sp>
        <p:nvSpPr>
          <p:cNvPr id="6" name="P_6_BD#f906e9019?pid=dff146b9e&amp;color=0,55,96&amp;vtp=1&amp;bbb=1&amp;hb=1"/>
          <p:cNvSpPr/>
          <p:nvPr/>
        </p:nvSpPr>
        <p:spPr>
          <a:xfrm>
            <a:off x="502920" y="3288081"/>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Mid-Autumn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significant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special</a:t>
            </a:r>
            <a:r>
              <a:rPr lang="en-US" altLang="zh-CN" sz="100" b="0" i="0" u="sng" kern="0" spc="-99900" dirty="0">
                <a:solidFill>
                  <a:srgbClr val="FFFFFF"/>
                </a:solidFill>
                <a:latin typeface="Times New Roman" pitchFamily="34" charset="0"/>
                <a:ea typeface="微软雅黑" pitchFamily="34" charset="-122"/>
                <a:cs typeface="Times New Roman" pitchFamily="34" charset="-120"/>
              </a:rPr>
              <a: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00" b="0" i="0" u="sng" kern="0" spc="-99900" dirty="0">
                <a:solidFill>
                  <a:srgbClr val="FFFFFF"/>
                </a:solidFill>
                <a:latin typeface="Times New Roman" pitchFamily="34" charset="0"/>
                <a:ea typeface="微软雅黑" pitchFamily="34" charset="-122"/>
                <a:cs typeface="Times New Roman" pitchFamily="34" charset="-120"/>
              </a:rPr>
              <a:t>.</a:t>
            </a:r>
            <a:r>
              <a:rPr lang="en-US" altLang="zh-CN" sz="1800" b="0" i="0" u="sng" dirty="0">
                <a:solidFill>
                  <a:srgbClr val="003760"/>
                </a:solidFill>
                <a:latin typeface="Times New Roman" pitchFamily="34" charset="0"/>
                <a:ea typeface="微软雅黑" pitchFamily="34" charset="-122"/>
                <a:cs typeface="Times New Roman" pitchFamily="34" charset="-120"/>
              </a:rPr>
              <a:t>occasion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reunion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中秋节之所以</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意义重大</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是因为它是一个阖家团圆的特殊时刻</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I'll</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speak</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him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about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occasion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arises.</a:t>
            </a:r>
            <a:r>
              <a:rPr lang="en-US" altLang="zh-CN" b="0" i="0" dirty="0">
                <a:solidFill>
                  <a:srgbClr val="003760"/>
                </a:solidFill>
                <a:latin typeface="Times New Roman" pitchFamily="34" charset="0"/>
                <a:ea typeface="楷体" pitchFamily="34" charset="-122"/>
                <a:cs typeface="Times New Roman" pitchFamily="34" charset="-120"/>
              </a:rPr>
              <a:t>有机会的话</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我要跟他谈谈这件事</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name="Slide 54">
    <p:spTree>
      <p:nvGrpSpPr>
        <p:cNvPr id="1" name=""/>
        <p:cNvGrpSpPr/>
        <p:nvPr/>
      </p:nvGrpSpPr>
      <p:grpSpPr>
        <a:xfrm>
          <a:off x="0" y="0"/>
          <a:ext cx="0" cy="0"/>
          <a:chOff x="0" y="0"/>
          <a:chExt cx="0" cy="0"/>
        </a:xfrm>
      </p:grpSpPr>
      <p:sp>
        <p:nvSpPr>
          <p:cNvPr id="2" name="P_6#f906e9019?pid=dff146b9e&amp;color=0,55,96&amp;mp=1&amp;vtp=1&amp;bt=1&amp;bbb=1"/>
          <p:cNvSpPr/>
          <p:nvPr/>
        </p:nvSpPr>
        <p:spPr>
          <a:xfrm>
            <a:off x="502920" y="1512000"/>
            <a:ext cx="10570464" cy="41230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释义·理解</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o</a:t>
            </a:r>
            <a:r>
              <a:rPr lang="en-US" altLang="zh-CN" sz="1800" b="1" i="0">
                <a:solidFill>
                  <a:srgbClr val="003760"/>
                </a:solidFill>
                <a:latin typeface="Times New Roman" pitchFamily="34" charset="0"/>
                <a:ea typeface="微软雅黑" pitchFamily="34" charset="-122"/>
                <a:cs typeface="Times New Roman" pitchFamily="34" charset="-120"/>
              </a:rPr>
              <a:t>ccasion</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suitable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particular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something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happens</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this/that/one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occasion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这次/那次/有一次</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occasion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有时；偶尔</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occasion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绝不；从来不（</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置于句首时</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句子需要用部分倒装</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occasion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visit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home.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有时我登门拜访她</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occasion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tough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soldiers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give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enemy.</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顽强的士兵绝对不会向敌人屈服</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800" dirty="0"/>
          </a:p>
        </p:txBody>
      </p:sp>
      <p:pic>
        <p:nvPicPr>
          <p:cNvPr id="3" name="P_6_BD#f906e9019?pid=dff146b9e&amp;color=0,55,96&amp;mp=1&amp;tib=255,255,255&amp;iip=4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368420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name="Slide 55">
    <p:spTree>
      <p:nvGrpSpPr>
        <p:cNvPr id="1" name=""/>
        <p:cNvGrpSpPr/>
        <p:nvPr/>
      </p:nvGrpSpPr>
      <p:grpSpPr>
        <a:xfrm>
          <a:off x="0" y="0"/>
          <a:ext cx="0" cy="0"/>
          <a:chOff x="0" y="0"/>
          <a:chExt cx="0" cy="0"/>
        </a:xfrm>
      </p:grpSpPr>
      <p:sp>
        <p:nvSpPr>
          <p:cNvPr id="2" name="P_6_BD#f906e9019?pid=dff146b9e&amp;color=0,55,96&amp;mp=1&amp;vtp=1&amp;bt=1&amp;bbb=1&amp;hb=1"/>
          <p:cNvSpPr/>
          <p:nvPr/>
        </p:nvSpPr>
        <p:spPr>
          <a:xfrm>
            <a:off x="502920" y="1512000"/>
            <a:ext cx="10570464" cy="37039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特别注意</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当occasion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作先行词，其后跟定语从句且关系词在从句中作状语时，通常有以下两种情况：</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occasion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表示“时刻”时，关系词在定语从句中作时间状语，应用关系副词</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when引导。</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occasion</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stranger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Lijiang</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她想起了那一</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次在去丽江的旅途中得到了一位陌生人的帮助</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occasion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表示“特别的事情”时，为抽象地点名词，关系词在定语从句中作地点状语</a:t>
            </a:r>
            <a:r>
              <a:rPr lang="en-US" altLang="zh-CN" sz="1800" b="0" i="0">
                <a:solidFill>
                  <a:srgbClr val="003760"/>
                </a:solidFill>
                <a:latin typeface="Times New Roman" pitchFamily="34" charset="0"/>
                <a:ea typeface="微软雅黑" pitchFamily="34" charset="-122"/>
                <a:cs typeface="Times New Roman" pitchFamily="34" charset="-120"/>
              </a:rPr>
              <a:t>，应用关系副词</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where</a:t>
            </a:r>
            <a:r>
              <a:rPr lang="en-US" altLang="zh-CN" sz="1800" b="0" i="0" dirty="0">
                <a:solidFill>
                  <a:srgbClr val="003760"/>
                </a:solidFill>
                <a:latin typeface="Times New Roman" pitchFamily="34" charset="0"/>
                <a:ea typeface="微软雅黑" pitchFamily="34" charset="-122"/>
                <a:cs typeface="Times New Roman" pitchFamily="34" charset="-120"/>
              </a:rPr>
              <a:t>引导。</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This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a:t>
            </a:r>
            <a:r>
              <a:rPr lang="en-US" altLang="zh-CN" b="0" i="0"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occasion</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where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you</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must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take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things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seriously.</a:t>
            </a:r>
            <a:r>
              <a:rPr lang="en-US" altLang="zh-CN" b="0" i="0">
                <a:solidFill>
                  <a:srgbClr val="003760"/>
                </a:solidFill>
                <a:latin typeface="Times New Roman" pitchFamily="34" charset="0"/>
                <a:ea typeface="楷体" pitchFamily="34" charset="-122"/>
                <a:cs typeface="Times New Roman" pitchFamily="34" charset="-120"/>
              </a:rPr>
              <a:t>这是一个你必须认真对待事情的场合</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①occasional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.偶尔的</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②occasionally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.偶尔；间或</a:t>
            </a:r>
            <a:endParaRPr lang="en-US" altLang="zh-CN" dirty="0"/>
          </a:p>
        </p:txBody>
      </p:sp>
      <p:pic>
        <p:nvPicPr>
          <p:cNvPr id="3" name="P_6_BD#f906e9019?pid=dff146b9e&amp;color=0,55,96&amp;mp=1&amp;tib=255,255,255&amp;iip=46&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8098" y="450716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name="Slide 57">
    <p:spTree>
      <p:nvGrpSpPr>
        <p:cNvPr id="1" name=""/>
        <p:cNvGrpSpPr/>
        <p:nvPr/>
      </p:nvGrpSpPr>
      <p:grpSpPr>
        <a:xfrm>
          <a:off x="0" y="0"/>
          <a:ext cx="0" cy="0"/>
          <a:chOff x="0" y="0"/>
          <a:chExt cx="0" cy="0"/>
        </a:xfrm>
      </p:grpSpPr>
      <p:sp>
        <p:nvSpPr>
          <p:cNvPr id="2" name="C_4_BD#28b486d02?pid=e3d4032f1&amp;color=0,55,96&amp;vtp=1&amp;bt=1"/>
          <p:cNvSpPr/>
          <p:nvPr/>
        </p:nvSpPr>
        <p:spPr>
          <a:xfrm>
            <a:off x="502920" y="1508760"/>
            <a:ext cx="10570464" cy="849376"/>
          </a:xfrm>
          <a:prstGeom prst="rect">
            <a:avLst/>
          </a:prstGeom>
          <a:noFill/>
          <a:ln/>
        </p:spPr>
        <p:txBody>
          <a:bodyPr wrap="square" lIns="0" tIns="0" rIns="0" bIns="0" rtlCol="0" anchor="t"/>
          <a:lstStyle/>
          <a:p>
            <a:pPr algn="l">
              <a:lnSpc>
                <a:spcPct val="150000"/>
              </a:lnSpc>
            </a:pPr>
            <a:r>
              <a:rPr lang="en-US" altLang="zh-CN" sz="2200" b="1" i="0" dirty="0">
                <a:solidFill>
                  <a:srgbClr val="003760"/>
                </a:solidFill>
                <a:latin typeface="Times New Roman" pitchFamily="34" charset="0"/>
                <a:ea typeface="微软雅黑" pitchFamily="34" charset="-122"/>
                <a:cs typeface="Times New Roman" pitchFamily="34" charset="-120"/>
              </a:rPr>
              <a:t>1</a:t>
            </a:r>
            <a:endParaRPr lang="en-US" altLang="zh-CN" sz="2200" dirty="0"/>
          </a:p>
        </p:txBody>
      </p:sp>
      <p:pic>
        <p:nvPicPr>
          <p:cNvPr id="3" name="P_5_BD#55fbbe900?pid=28b486d02&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867912" y="2095500"/>
            <a:ext cx="3849624" cy="25786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_BD#55fbbe900?pid=28b486d02&amp;color=0,55,96&amp;vtp=1&amp;bbb=1&amp;hb=1"/>
          <p:cNvSpPr/>
          <p:nvPr/>
        </p:nvSpPr>
        <p:spPr>
          <a:xfrm>
            <a:off x="502920" y="4813300"/>
            <a:ext cx="10570464" cy="1231456"/>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句意】</a:t>
            </a:r>
            <a:r>
              <a:rPr lang="en-US" altLang="zh-CN" sz="1800" b="0" i="0" dirty="0">
                <a:solidFill>
                  <a:srgbClr val="003760"/>
                </a:solidFill>
                <a:latin typeface="Times New Roman" pitchFamily="34" charset="0"/>
                <a:ea typeface="楷体" pitchFamily="34" charset="-122"/>
                <a:cs typeface="Times New Roman" pitchFamily="34" charset="-120"/>
              </a:rPr>
              <a:t>然而</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无论它们看起来多么不同</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在世界各地</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所有节日都具有一个共同的精神</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那就是分享快</a:t>
            </a:r>
          </a:p>
          <a:p>
            <a:pPr>
              <a:lnSpc>
                <a:spcPts val="3300"/>
              </a:lnSpc>
            </a:pPr>
            <a:r>
              <a:rPr lang="en-US" altLang="zh-CN" b="0" i="0">
                <a:solidFill>
                  <a:srgbClr val="003760"/>
                </a:solidFill>
                <a:latin typeface="Times New Roman" pitchFamily="34" charset="0"/>
                <a:ea typeface="楷体" pitchFamily="34" charset="-122"/>
                <a:cs typeface="Times New Roman" pitchFamily="34" charset="-120"/>
              </a:rPr>
              <a:t>乐</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感激之情</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Times New Roman" pitchFamily="34" charset="0"/>
                <a:ea typeface="楷体" pitchFamily="34" charset="-122"/>
                <a:cs typeface="Times New Roman" pitchFamily="34" charset="-120"/>
              </a:rPr>
              <a:t>爱或和平</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教材P4</a:t>
            </a:r>
            <a:endParaRPr lang="en-US" altLang="zh-CN" dirty="0"/>
          </a:p>
        </p:txBody>
      </p:sp>
      <p:pic>
        <p:nvPicPr>
          <p:cNvPr id="5" name="P_5_BD#55fbbe900?pid=28b486d02&amp;color=0,55,96&amp;tib=255,255,255&amp;iip=47&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805829" y="563676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name="Slide 58">
    <p:spTree>
      <p:nvGrpSpPr>
        <p:cNvPr id="1" name=""/>
        <p:cNvGrpSpPr/>
        <p:nvPr/>
      </p:nvGrpSpPr>
      <p:grpSpPr>
        <a:xfrm>
          <a:off x="0" y="0"/>
          <a:ext cx="0" cy="0"/>
          <a:chOff x="0" y="0"/>
          <a:chExt cx="0" cy="0"/>
        </a:xfrm>
      </p:grpSpPr>
      <p:pic>
        <p:nvPicPr>
          <p:cNvPr id="2" name="P_5#55fbbe900?pid=28b486d02&amp;color=0,55,96&amp;mp=1&amp;tib=255,255,255&amp;iip=48&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1240" y="1576008"/>
            <a:ext cx="877824"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5#55fbbe900?pid=28b486d02&amp;color=0,55,96&amp;mp=1&amp;vtp=1&amp;bt=1&amp;bbb=1"/>
          <p:cNvSpPr/>
          <p:nvPr/>
        </p:nvSpPr>
        <p:spPr>
          <a:xfrm>
            <a:off x="502920" y="1512000"/>
            <a:ext cx="10570464" cy="45421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no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matter+疑问词</a:t>
            </a:r>
            <a:r>
              <a:rPr lang="en-US" altLang="zh-CN" sz="1800" b="1" i="0">
                <a:solidFill>
                  <a:srgbClr val="003760"/>
                </a:solidFill>
                <a:latin typeface="Times New Roman" pitchFamily="34" charset="0"/>
                <a:ea typeface="微软雅黑" pitchFamily="34" charset="-122"/>
                <a:cs typeface="Times New Roman" pitchFamily="34" charset="-120"/>
              </a:rPr>
              <a:t>”引导让步状语从句</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matter+疑问词”相当于“疑问词+-ever”，可以引导让步状语从句。</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matter</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how/However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late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无论多晚</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我都会等你</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matter</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what/Whatever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decision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made,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would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support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无论他做出什么决定</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我都会支持的</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matter</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where/Wherever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goes,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shadowed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detectives.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无论她去哪里</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都有侦探跟踪她</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matter</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who/Whoever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must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obey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rules.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无论你是谁</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都必须遵守规则</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特别注意</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除引导让步状语从句外，“疑问词+-ever”还可以引导名词性从句，但“no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matter+疑问词”不可。</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take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whatever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like.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你可以拿任何你喜欢的东西</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。（whatever引导宾语从句，不能替换为no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matter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Whoever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wins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election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going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tough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job,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getting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economy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back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feet.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不管谁赢</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得选举都将面临恢复经济这一棘手的工作</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。（Whoever引导主语从句，不能替换为</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matter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who）</a:t>
            </a:r>
            <a:endParaRPr lang="en-US" altLang="zh-CN" sz="100" dirty="0"/>
          </a:p>
        </p:txBody>
      </p:sp>
    </p:spTree>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p:cSld name="Slide 59">
    <p:spTree>
      <p:nvGrpSpPr>
        <p:cNvPr id="1" name=""/>
        <p:cNvGrpSpPr/>
        <p:nvPr/>
      </p:nvGrpSpPr>
      <p:grpSpPr>
        <a:xfrm>
          <a:off x="0" y="0"/>
          <a:ext cx="0" cy="0"/>
          <a:chOff x="0" y="0"/>
          <a:chExt cx="0" cy="0"/>
        </a:xfrm>
      </p:grpSpPr>
      <p:sp>
        <p:nvSpPr>
          <p:cNvPr id="2" name="C_4_BD#613f4e994?pid=e3d4032f1&amp;color=0,55,96&amp;vtp=1&amp;bt=1"/>
          <p:cNvSpPr/>
          <p:nvPr/>
        </p:nvSpPr>
        <p:spPr>
          <a:xfrm>
            <a:off x="502920" y="1508760"/>
            <a:ext cx="10570464" cy="849376"/>
          </a:xfrm>
          <a:prstGeom prst="rect">
            <a:avLst/>
          </a:prstGeom>
          <a:noFill/>
          <a:ln/>
        </p:spPr>
        <p:txBody>
          <a:bodyPr wrap="square" lIns="0" tIns="0" rIns="0" bIns="0" rtlCol="0" anchor="t"/>
          <a:lstStyle/>
          <a:p>
            <a:pPr algn="l">
              <a:lnSpc>
                <a:spcPct val="150000"/>
              </a:lnSpc>
            </a:pPr>
            <a:r>
              <a:rPr lang="en-US" altLang="zh-CN" sz="2200" b="1" i="0" dirty="0">
                <a:solidFill>
                  <a:srgbClr val="003760"/>
                </a:solidFill>
                <a:latin typeface="Times New Roman" pitchFamily="34" charset="0"/>
                <a:ea typeface="微软雅黑" pitchFamily="34" charset="-122"/>
                <a:cs typeface="Times New Roman" pitchFamily="34" charset="-120"/>
              </a:rPr>
              <a:t>2</a:t>
            </a:r>
            <a:endParaRPr lang="en-US" altLang="zh-CN" sz="2200" dirty="0"/>
          </a:p>
        </p:txBody>
      </p:sp>
      <p:pic>
        <p:nvPicPr>
          <p:cNvPr id="3" name="P_5_BD#fe7419423?pid=613f4e994&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685032" y="2095500"/>
            <a:ext cx="4215384" cy="16276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_BD#fe7419423?pid=613f4e994&amp;color=0,55,96&amp;vtp=1&amp;bbb=1"/>
          <p:cNvSpPr/>
          <p:nvPr/>
        </p:nvSpPr>
        <p:spPr>
          <a:xfrm>
            <a:off x="502920" y="3860800"/>
            <a:ext cx="10570464" cy="812356"/>
          </a:xfrm>
          <a:prstGeom prst="rect">
            <a:avLst/>
          </a:prstGeom>
          <a:noFill/>
          <a:ln/>
        </p:spPr>
        <p:txBody>
          <a:bodyPr wrap="none" lIns="0" tIns="0" rIns="0" bIns="0" rtlCol="0" anchor="t"/>
          <a:lstStyle/>
          <a:p>
            <a:pPr algn="l">
              <a:lnSpc>
                <a:spcPts val="3300"/>
              </a:lnSpc>
            </a:pPr>
            <a:r>
              <a:rPr lang="en-US" altLang="zh-CN" sz="1800" b="1" i="0" spc="-100" dirty="0">
                <a:solidFill>
                  <a:srgbClr val="003760"/>
                </a:solidFill>
                <a:latin typeface="Times New Roman" pitchFamily="34" charset="0"/>
                <a:ea typeface="微软雅黑" pitchFamily="34" charset="-122"/>
                <a:cs typeface="Times New Roman" pitchFamily="34" charset="-120"/>
              </a:rPr>
              <a:t>【句意】</a:t>
            </a:r>
            <a:r>
              <a:rPr lang="en-US" altLang="zh-CN" sz="1800" b="0" i="0" spc="-100" dirty="0">
                <a:solidFill>
                  <a:srgbClr val="003760"/>
                </a:solidFill>
                <a:latin typeface="Times New Roman" pitchFamily="34" charset="0"/>
                <a:ea typeface="楷体" pitchFamily="34" charset="-122"/>
                <a:cs typeface="Times New Roman" pitchFamily="34" charset="-120"/>
              </a:rPr>
              <a:t>线上购物网站和社交媒体应用程序极大地方便了民众</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spc="-100" dirty="0">
                <a:solidFill>
                  <a:srgbClr val="003760"/>
                </a:solidFill>
                <a:latin typeface="Times New Roman" pitchFamily="34" charset="0"/>
                <a:ea typeface="楷体" pitchFamily="34" charset="-122"/>
                <a:cs typeface="Times New Roman" pitchFamily="34" charset="-120"/>
              </a:rPr>
              <a:t>在节日时</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spc="-100">
                <a:solidFill>
                  <a:srgbClr val="003760"/>
                </a:solidFill>
                <a:latin typeface="Times New Roman" pitchFamily="34" charset="0"/>
                <a:ea typeface="楷体" pitchFamily="34" charset="-122"/>
                <a:cs typeface="Times New Roman" pitchFamily="34" charset="-120"/>
              </a:rPr>
              <a:t>为自己爱的人花更多的钱购买礼物</a:t>
            </a:r>
            <a:r>
              <a:rPr lang="en-US" altLang="zh-CN" sz="1800" b="0" i="0" spc="-100">
                <a:solidFill>
                  <a:srgbClr val="003760"/>
                </a:solidFill>
                <a:latin typeface="Times New Roman" pitchFamily="34" charset="0"/>
                <a:ea typeface="微软雅黑" pitchFamily="34" charset="-122"/>
                <a:cs typeface="Times New Roman" pitchFamily="34" charset="-120"/>
              </a:rPr>
              <a:t>。</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教材P5</a:t>
            </a:r>
            <a:endParaRPr lang="en-US" altLang="zh-CN" sz="1800" spc="-100" dirty="0"/>
          </a:p>
        </p:txBody>
      </p:sp>
      <p:pic>
        <p:nvPicPr>
          <p:cNvPr id="5" name="P_5_BD#fe7419423?pid=613f4e994&amp;color=0,55,96&amp;tib=255,255,255&amp;iip=49&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805829" y="427278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name="Slide 60">
    <p:spTree>
      <p:nvGrpSpPr>
        <p:cNvPr id="1" name=""/>
        <p:cNvGrpSpPr/>
        <p:nvPr/>
      </p:nvGrpSpPr>
      <p:grpSpPr>
        <a:xfrm>
          <a:off x="0" y="0"/>
          <a:ext cx="0" cy="0"/>
          <a:chOff x="0" y="0"/>
          <a:chExt cx="0" cy="0"/>
        </a:xfrm>
      </p:grpSpPr>
      <p:pic>
        <p:nvPicPr>
          <p:cNvPr id="2" name="P_5#fe7419423?pid=613f4e994&amp;color=0,55,96&amp;mp=1&amp;tib=255,255,255&amp;iip=50&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1240" y="1576008"/>
            <a:ext cx="877824"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5#fe7419423?pid=613f4e994&amp;color=0,55,96&amp;mp=1&amp;vtp=1&amp;bt=1&amp;bbb=1"/>
          <p:cNvSpPr/>
          <p:nvPr/>
        </p:nvSpPr>
        <p:spPr>
          <a:xfrm>
            <a:off x="502920" y="1512000"/>
            <a:ext cx="10570464" cy="24466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it</a:t>
            </a:r>
            <a:r>
              <a:rPr lang="en-US" altLang="zh-CN" sz="1800" b="1" i="0" dirty="0">
                <a:solidFill>
                  <a:srgbClr val="003760"/>
                </a:solidFill>
                <a:latin typeface="Times New Roman" pitchFamily="34" charset="0"/>
                <a:ea typeface="微软雅黑" pitchFamily="34" charset="-122"/>
                <a:cs typeface="Times New Roman" pitchFamily="34" charset="-120"/>
              </a:rPr>
              <a:t>作形式宾语，不定式（短语</a:t>
            </a:r>
            <a:r>
              <a:rPr lang="en-US" altLang="zh-CN" sz="1800" b="1" i="0">
                <a:solidFill>
                  <a:srgbClr val="003760"/>
                </a:solidFill>
                <a:latin typeface="Times New Roman" pitchFamily="34" charset="0"/>
                <a:ea typeface="微软雅黑" pitchFamily="34" charset="-122"/>
                <a:cs typeface="Times New Roman" pitchFamily="34" charset="-120"/>
              </a:rPr>
              <a:t>）作真正宾语</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当不定式（短语）在句子中作宾语，其后有宾语补足语时，为保持句子结构平衡，常用it作形式宾语，而</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将真正的宾语放在宾语补足语后。基本结构为“动词+it+宾语补足语+（for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sb+）不定式（短语）”，其中</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常用于此结构的动词有：think,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consider,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feel,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suppose等。</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find</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hard</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speech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public.</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我发现在公共场合发表演讲对我来说很难</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believe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best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leave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matter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entirely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direction.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我相信这件事完全由他决定处理最好</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p>
        </p:txBody>
      </p:sp>
    </p:spTree>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name="Slide 61">
    <p:spTree>
      <p:nvGrpSpPr>
        <p:cNvPr id="1" name=""/>
        <p:cNvGrpSpPr/>
        <p:nvPr/>
      </p:nvGrpSpPr>
      <p:grpSpPr>
        <a:xfrm>
          <a:off x="0" y="0"/>
          <a:ext cx="0" cy="0"/>
          <a:chOff x="0" y="0"/>
          <a:chExt cx="0" cy="0"/>
        </a:xfrm>
      </p:grpSpPr>
      <p:pic>
        <p:nvPicPr>
          <p:cNvPr id="2" name="P_5_BD#fe7419423?pid=613f4e994&amp;color=0,55,96&amp;mp=1&amp;tib=255,255,255&amp;iip=5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1240" y="1576008"/>
            <a:ext cx="877824"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5_BD#fe7419423?pid=613f4e994&amp;color=0,55,96&amp;mp=1&amp;vtp=1&amp;bt=1&amp;bbb=1&amp;hb=1"/>
          <p:cNvSpPr/>
          <p:nvPr/>
        </p:nvSpPr>
        <p:spPr>
          <a:xfrm>
            <a:off x="502920" y="1512000"/>
            <a:ext cx="10570464" cy="24466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1）当宾语从句后有宾语补足语时，为保持句子结构平衡，也常用it充当形式宾语</a:t>
            </a:r>
            <a:r>
              <a:rPr lang="en-US" altLang="zh-CN" sz="1800" b="0" i="0">
                <a:solidFill>
                  <a:srgbClr val="003760"/>
                </a:solidFill>
                <a:latin typeface="Times New Roman" pitchFamily="34" charset="0"/>
                <a:ea typeface="微软雅黑" pitchFamily="34" charset="-122"/>
                <a:cs typeface="Times New Roman" pitchFamily="34" charset="-120"/>
              </a:rPr>
              <a:t>，而将真正的</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宾语从句移至宾语补足语后</a:t>
            </a:r>
            <a:r>
              <a:rPr lang="en-US" altLang="zh-CN" sz="1800" b="0" i="0" dirty="0">
                <a:solidFill>
                  <a:srgbClr val="003760"/>
                </a:solidFill>
                <a:latin typeface="Times New Roman" pitchFamily="34" charset="0"/>
                <a:ea typeface="微软雅黑" pitchFamily="34" charset="-122"/>
                <a:cs typeface="Times New Roman" pitchFamily="34" charset="-120"/>
              </a:rPr>
              <a:t>。基本结构为“动词+it+宾语补足语+宾语从句”，</a:t>
            </a:r>
            <a:r>
              <a:rPr lang="en-US" altLang="zh-CN" sz="1800" b="0" i="0">
                <a:solidFill>
                  <a:srgbClr val="003760"/>
                </a:solidFill>
                <a:latin typeface="Times New Roman" pitchFamily="34" charset="0"/>
                <a:ea typeface="微软雅黑" pitchFamily="34" charset="-122"/>
                <a:cs typeface="Times New Roman" pitchFamily="34" charset="-120"/>
              </a:rPr>
              <a:t>其中常用于此结构的动词有：</a:t>
            </a: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think</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make,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find,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consider,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feel,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suppose,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believe</a:t>
            </a:r>
            <a:r>
              <a:rPr lang="en-US" altLang="zh-CN" b="0" i="0">
                <a:solidFill>
                  <a:srgbClr val="003760"/>
                </a:solidFill>
                <a:latin typeface="Times New Roman" pitchFamily="34" charset="0"/>
                <a:ea typeface="微软雅黑" pitchFamily="34" charset="-122"/>
                <a:cs typeface="Times New Roman" pitchFamily="34" charset="-120"/>
              </a:rPr>
              <a:t>等。</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thought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pity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conference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should</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have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been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cancelled</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会议竟然被取消了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我们都认为</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这很遗憾</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didn't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clear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where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meeting</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would</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held</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他没有说清楚何时何地召开会议</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p>
        </p:txBody>
      </p:sp>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name="Slide 62">
    <p:spTree>
      <p:nvGrpSpPr>
        <p:cNvPr id="1" name=""/>
        <p:cNvGrpSpPr/>
        <p:nvPr/>
      </p:nvGrpSpPr>
      <p:grpSpPr>
        <a:xfrm>
          <a:off x="0" y="0"/>
          <a:ext cx="0" cy="0"/>
          <a:chOff x="0" y="0"/>
          <a:chExt cx="0" cy="0"/>
        </a:xfrm>
      </p:grpSpPr>
      <p:sp>
        <p:nvSpPr>
          <p:cNvPr id="2" name="P_5_BD#fe7419423?sp=1&amp;pid=613f4e994&amp;color=0,55,96&amp;vtp=1&amp;bt=1&amp;bbb=1&amp;hb=1"/>
          <p:cNvSpPr/>
          <p:nvPr/>
        </p:nvSpPr>
        <p:spPr>
          <a:xfrm>
            <a:off x="502920" y="1508760"/>
            <a:ext cx="10570464" cy="41230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（2）it作形式宾语的特殊用法常出现在以下几种结构中：</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动词+it+when/if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从句。常见于appreciate,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prefer等少数表示情感态度的动词之后。</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appreciate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if</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you</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would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offer</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more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information</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如果你能提供更多的信息</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我将会很感激</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动词+it+that从句。常见于take,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put等少数动词之后。</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Y</a:t>
            </a:r>
            <a:r>
              <a:rPr lang="en-US" altLang="zh-CN" sz="1800" b="0" i="0">
                <a:solidFill>
                  <a:srgbClr val="003760"/>
                </a:solidFill>
                <a:latin typeface="Times New Roman" pitchFamily="34" charset="0"/>
                <a:ea typeface="微软雅黑" pitchFamily="34" charset="-122"/>
                <a:cs typeface="Times New Roman" pitchFamily="34" charset="-120"/>
              </a:rPr>
              <a:t>ou</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put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that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was</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arranged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before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你可以说这是以前安排好的</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动词+it+介词短语+that从句。常见于owe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granted,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attention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等结构中。</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S</a:t>
            </a:r>
            <a:r>
              <a:rPr lang="en-US" altLang="zh-CN" sz="1800" b="0" i="0">
                <a:solidFill>
                  <a:srgbClr val="003760"/>
                </a:solidFill>
                <a:latin typeface="Times New Roman" pitchFamily="34" charset="0"/>
                <a:ea typeface="微软雅黑" pitchFamily="34" charset="-122"/>
                <a:cs typeface="Times New Roman" pitchFamily="34" charset="-120"/>
              </a:rPr>
              <a:t>ome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take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for</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granted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that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parents</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help</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一些学生认为父母帮助他们是理所当然的</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微软雅黑" pitchFamily="34" charset="-122"/>
                <a:cs typeface="Times New Roman" pitchFamily="34" charset="-120"/>
              </a:rPr>
              <a:t>动词加介词构成的短语+it+that从句。常见于depend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to等结构中。</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Y</a:t>
            </a:r>
            <a:r>
              <a:rPr lang="en-US" altLang="zh-CN" sz="1800" b="0" i="0">
                <a:solidFill>
                  <a:srgbClr val="003760"/>
                </a:solidFill>
                <a:latin typeface="Times New Roman" pitchFamily="34" charset="0"/>
                <a:ea typeface="微软雅黑" pitchFamily="34" charset="-122"/>
                <a:cs typeface="Times New Roman" pitchFamily="34" charset="-120"/>
              </a:rPr>
              <a:t>ou</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depend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on</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that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all</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the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goods</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will</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shipped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abroad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in</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time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你可以相信所有的货物都会及时</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用船运到国外去</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name="Slide 63">
    <p:spTree>
      <p:nvGrpSpPr>
        <p:cNvPr id="1" name=""/>
        <p:cNvGrpSpPr/>
        <p:nvPr/>
      </p:nvGrpSpPr>
      <p:grpSpPr>
        <a:xfrm>
          <a:off x="0" y="0"/>
          <a:ext cx="0" cy="0"/>
          <a:chOff x="0" y="0"/>
          <a:chExt cx="0" cy="0"/>
        </a:xfrm>
      </p:grpSpPr>
      <p:sp>
        <p:nvSpPr>
          <p:cNvPr id="2" name="C_4_BD#d789cade5?pid=e3d4032f1&amp;color=0,55,96&amp;vtp=1&amp;bt=1"/>
          <p:cNvSpPr/>
          <p:nvPr/>
        </p:nvSpPr>
        <p:spPr>
          <a:xfrm>
            <a:off x="502920" y="1508760"/>
            <a:ext cx="10570464" cy="849376"/>
          </a:xfrm>
          <a:prstGeom prst="rect">
            <a:avLst/>
          </a:prstGeom>
          <a:noFill/>
          <a:ln/>
        </p:spPr>
        <p:txBody>
          <a:bodyPr wrap="square" lIns="0" tIns="0" rIns="0" bIns="0" rtlCol="0" anchor="t"/>
          <a:lstStyle/>
          <a:p>
            <a:pPr algn="l">
              <a:lnSpc>
                <a:spcPct val="150000"/>
              </a:lnSpc>
            </a:pPr>
            <a:r>
              <a:rPr lang="en-US" altLang="zh-CN" sz="2200" b="1" i="0" dirty="0">
                <a:solidFill>
                  <a:srgbClr val="003760"/>
                </a:solidFill>
                <a:latin typeface="Times New Roman" pitchFamily="34" charset="0"/>
                <a:ea typeface="微软雅黑" pitchFamily="34" charset="-122"/>
                <a:cs typeface="Times New Roman" pitchFamily="34" charset="-120"/>
              </a:rPr>
              <a:t>3</a:t>
            </a:r>
            <a:endParaRPr lang="en-US" altLang="zh-CN" sz="2200" dirty="0"/>
          </a:p>
        </p:txBody>
      </p:sp>
      <p:pic>
        <p:nvPicPr>
          <p:cNvPr id="3" name="P_5_BD#57de23382?pid=d789cade5&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877056" y="2095500"/>
            <a:ext cx="3831336" cy="2523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_BD#57de23382?pid=d789cade5&amp;color=0,55,96&amp;vtp=1&amp;bbb=1"/>
          <p:cNvSpPr/>
          <p:nvPr/>
        </p:nvSpPr>
        <p:spPr>
          <a:xfrm>
            <a:off x="502920" y="4749800"/>
            <a:ext cx="10570464" cy="812356"/>
          </a:xfrm>
          <a:prstGeom prst="rect">
            <a:avLst/>
          </a:prstGeom>
          <a:noFill/>
          <a:ln/>
        </p:spPr>
        <p:txBody>
          <a:bodyPr wrap="none" lIns="0" tIns="0" rIns="0" bIns="0" rtlCol="0" anchor="t"/>
          <a:lstStyle/>
          <a:p>
            <a:pPr algn="l">
              <a:lnSpc>
                <a:spcPts val="3300"/>
              </a:lnSpc>
            </a:pPr>
            <a:r>
              <a:rPr lang="en-US" altLang="zh-CN" sz="1800" b="1" i="0" spc="-50" dirty="0">
                <a:solidFill>
                  <a:srgbClr val="003760"/>
                </a:solidFill>
                <a:latin typeface="Times New Roman" pitchFamily="34" charset="0"/>
                <a:ea typeface="微软雅黑" pitchFamily="34" charset="-122"/>
                <a:cs typeface="Times New Roman" pitchFamily="34" charset="-120"/>
              </a:rPr>
              <a:t>【句意】</a:t>
            </a:r>
            <a:r>
              <a:rPr lang="en-US" altLang="zh-CN" sz="1800" b="0" i="0" spc="-50" dirty="0">
                <a:solidFill>
                  <a:srgbClr val="003760"/>
                </a:solidFill>
                <a:latin typeface="Times New Roman" pitchFamily="34" charset="0"/>
                <a:ea typeface="楷体" pitchFamily="34" charset="-122"/>
                <a:cs typeface="Times New Roman" pitchFamily="34" charset="-120"/>
              </a:rPr>
              <a:t>尽管有些人认为节日不应该被商业化</a:t>
            </a:r>
            <a:r>
              <a:rPr lang="en-US" altLang="zh-CN" sz="1800" b="0" i="0" spc="-50" dirty="0">
                <a:solidFill>
                  <a:srgbClr val="003760"/>
                </a:solidFill>
                <a:latin typeface="Times New Roman" pitchFamily="34" charset="0"/>
                <a:ea typeface="微软雅黑" pitchFamily="34" charset="-122"/>
                <a:cs typeface="Times New Roman" pitchFamily="34" charset="-120"/>
              </a:rPr>
              <a:t>，</a:t>
            </a:r>
            <a:r>
              <a:rPr lang="en-US" altLang="zh-CN" sz="1800" b="0" i="0" spc="-50" dirty="0">
                <a:solidFill>
                  <a:srgbClr val="003760"/>
                </a:solidFill>
                <a:latin typeface="Times New Roman" pitchFamily="34" charset="0"/>
                <a:ea typeface="楷体" pitchFamily="34" charset="-122"/>
                <a:cs typeface="Times New Roman" pitchFamily="34" charset="-120"/>
              </a:rPr>
              <a:t>但也有人认为消费增长对经济</a:t>
            </a:r>
            <a:r>
              <a:rPr lang="en-US" altLang="zh-CN" sz="1800" b="0" i="0" spc="-50" dirty="0">
                <a:solidFill>
                  <a:srgbClr val="003760"/>
                </a:solidFill>
                <a:latin typeface="Times New Roman" pitchFamily="34" charset="0"/>
                <a:ea typeface="微软雅黑" pitchFamily="34" charset="-122"/>
                <a:cs typeface="Times New Roman" pitchFamily="34" charset="-120"/>
              </a:rPr>
              <a:t>（</a:t>
            </a:r>
            <a:r>
              <a:rPr lang="en-US" altLang="zh-CN" sz="1800" b="0" i="0" spc="-50" dirty="0">
                <a:solidFill>
                  <a:srgbClr val="003760"/>
                </a:solidFill>
                <a:latin typeface="Times New Roman" pitchFamily="34" charset="0"/>
                <a:ea typeface="楷体" pitchFamily="34" charset="-122"/>
                <a:cs typeface="Times New Roman" pitchFamily="34" charset="-120"/>
              </a:rPr>
              <a:t>发展</a:t>
            </a:r>
            <a:r>
              <a:rPr lang="en-US" altLang="zh-CN" sz="1800" b="0" i="0" spc="-50" dirty="0">
                <a:solidFill>
                  <a:srgbClr val="003760"/>
                </a:solidFill>
                <a:latin typeface="Times New Roman" pitchFamily="34" charset="0"/>
                <a:ea typeface="微软雅黑" pitchFamily="34" charset="-122"/>
                <a:cs typeface="Times New Roman" pitchFamily="34" charset="-120"/>
              </a:rPr>
              <a:t>）</a:t>
            </a:r>
            <a:r>
              <a:rPr lang="en-US" altLang="zh-CN" sz="1800" b="0" i="0" spc="-50">
                <a:solidFill>
                  <a:srgbClr val="003760"/>
                </a:solidFill>
                <a:latin typeface="Times New Roman" pitchFamily="34" charset="0"/>
                <a:ea typeface="楷体" pitchFamily="34" charset="-122"/>
                <a:cs typeface="Times New Roman" pitchFamily="34" charset="-120"/>
              </a:rPr>
              <a:t>和公众幸福都有好处</a:t>
            </a:r>
            <a:r>
              <a:rPr lang="en-US" altLang="zh-CN" sz="1800" b="0" i="0" spc="-50">
                <a:solidFill>
                  <a:srgbClr val="003760"/>
                </a:solidFill>
                <a:latin typeface="Times New Roman" pitchFamily="34" charset="0"/>
                <a:ea typeface="微软雅黑" pitchFamily="34" charset="-122"/>
                <a:cs typeface="Times New Roman" pitchFamily="34" charset="-120"/>
              </a:rPr>
              <a:t>。</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教材P5</a:t>
            </a:r>
            <a:endParaRPr lang="en-US" altLang="zh-CN" sz="1800" spc="-50" dirty="0"/>
          </a:p>
        </p:txBody>
      </p:sp>
      <p:pic>
        <p:nvPicPr>
          <p:cNvPr id="5" name="P_5_BD#57de23382?pid=d789cade5&amp;color=0,55,96&amp;tib=255,255,255&amp;iip=5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805829" y="516178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Tree>
  </p:cSld>
  <p:clrMapOvr>
    <a:masterClrMapping/>
  </p:clrMapOvr>
  <p:transition>
    <p:fade/>
  </p:transition>
</p:sld>
</file>

<file path=ppt/slides/slide60.xml><?xml version="1.0" encoding="utf-8"?>
<p:sld xmlns:a="http://schemas.openxmlformats.org/drawingml/2006/main" xmlns:r="http://schemas.openxmlformats.org/officeDocument/2006/relationships" xmlns:p="http://schemas.openxmlformats.org/presentationml/2006/main">
  <p:cSld name="Slide 64">
    <p:spTree>
      <p:nvGrpSpPr>
        <p:cNvPr id="1" name=""/>
        <p:cNvGrpSpPr/>
        <p:nvPr/>
      </p:nvGrpSpPr>
      <p:grpSpPr>
        <a:xfrm>
          <a:off x="0" y="0"/>
          <a:ext cx="0" cy="0"/>
          <a:chOff x="0" y="0"/>
          <a:chExt cx="0" cy="0"/>
        </a:xfrm>
      </p:grpSpPr>
      <p:pic>
        <p:nvPicPr>
          <p:cNvPr id="2" name="P_5#57de23382?pid=d789cade5&amp;color=0,55,96&amp;mp=1&amp;tib=255,255,255&amp;iip=5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1240" y="1576008"/>
            <a:ext cx="877824"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5#57de23382?pid=d789cade5&amp;color=0,55,96&amp;mp=1&amp;vtp=1&amp;bt=1&amp;bbb=1"/>
          <p:cNvSpPr/>
          <p:nvPr/>
        </p:nvSpPr>
        <p:spPr>
          <a:xfrm>
            <a:off x="502920" y="1512000"/>
            <a:ext cx="10570464" cy="28657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although引导让步状语从句</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although意为“虽然；尽管”，相当于though/while，在一般情况下可以和though/while互换，但比though/while</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更为正式、语气更重，更常用于强调让步的概念。although引导让步状语从句时不与but连用，但可与still</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和yet连用。</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didn't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light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though/although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cold.</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尽管天气很冷</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但他还是没有生火</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Although/Though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stayed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few</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days,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yet/still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good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time.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虽然我们只在那里待</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了几天</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但是我们玩得很开心</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p>
        </p:txBody>
      </p:sp>
    </p:spTree>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name="Slide 65">
    <p:spTree>
      <p:nvGrpSpPr>
        <p:cNvPr id="1" name=""/>
        <p:cNvGrpSpPr/>
        <p:nvPr/>
      </p:nvGrpSpPr>
      <p:grpSpPr>
        <a:xfrm>
          <a:off x="0" y="0"/>
          <a:ext cx="0" cy="0"/>
          <a:chOff x="0" y="0"/>
          <a:chExt cx="0" cy="0"/>
        </a:xfrm>
      </p:grpSpPr>
      <p:sp>
        <p:nvSpPr>
          <p:cNvPr id="2" name="P_5_BD#57de23382?pid=d789cade5&amp;color=0,55,96&amp;vtp=1&amp;bt=1&amp;bbb=1&amp;hb=1"/>
          <p:cNvSpPr/>
          <p:nvPr/>
        </p:nvSpPr>
        <p:spPr>
          <a:xfrm>
            <a:off x="502920" y="1512000"/>
            <a:ext cx="10570464" cy="28687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特别注意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①引导让步状语从句时，though/as可用于形式倒装（部分倒装），although不可以。</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Times New Roman" pitchFamily="34" charset="0"/>
                <a:ea typeface="微软雅黑" pitchFamily="34" charset="-122"/>
                <a:cs typeface="Times New Roman" pitchFamily="34" charset="-120"/>
              </a:rPr>
              <a:t>ravely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though/as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players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winning.</a:t>
            </a:r>
            <a:r>
              <a:rPr lang="en-US" altLang="zh-CN" sz="1800" b="0" i="0" dirty="0">
                <a:solidFill>
                  <a:srgbClr val="003760"/>
                </a:solidFill>
                <a:latin typeface="Times New Roman" pitchFamily="34" charset="0"/>
                <a:ea typeface="楷体" pitchFamily="34" charset="-122"/>
                <a:cs typeface="Times New Roman" pitchFamily="34" charset="-120"/>
              </a:rPr>
              <a:t>尽管队员们勇敢地拼搏</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但他们还</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是没有获胜的机会</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although不可以作副词，但though可以作副词且单独置于句末，用逗号与前句隔开，意为“然而</a:t>
            </a:r>
            <a:r>
              <a:rPr lang="en-US" altLang="zh-CN" sz="1800" b="0" i="0">
                <a:solidFill>
                  <a:srgbClr val="003760"/>
                </a:solidFill>
                <a:latin typeface="Times New Roman" pitchFamily="34" charset="0"/>
                <a:ea typeface="微软雅黑" pitchFamily="34" charset="-122"/>
                <a:cs typeface="Times New Roman" pitchFamily="34" charset="-120"/>
              </a:rPr>
              <a:t>；可</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是</a:t>
            </a:r>
            <a:r>
              <a:rPr lang="en-US" altLang="zh-CN" sz="1800" b="0" i="0" dirty="0">
                <a:solidFill>
                  <a:srgbClr val="003760"/>
                </a:solidFill>
                <a:latin typeface="Times New Roman" pitchFamily="34" charset="0"/>
                <a:ea typeface="微软雅黑" pitchFamily="34" charset="-122"/>
                <a:cs typeface="Times New Roman" pitchFamily="34" charset="-120"/>
              </a:rPr>
              <a:t>；不过”。</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have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bit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headache.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It's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nothing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much,</a:t>
            </a:r>
            <a:r>
              <a:rPr lang="en-US" altLang="zh-CN" b="0" i="0"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though</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我有一点儿头痛</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Times New Roman" pitchFamily="34" charset="0"/>
                <a:ea typeface="楷体" pitchFamily="34" charset="-122"/>
                <a:cs typeface="Times New Roman" pitchFamily="34" charset="-120"/>
              </a:rPr>
              <a:t>不过并不厉害</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algn="r" defTabSz="914400" rtl="0" eaLnBrk="1" fontAlgn="auto" latinLnBrk="0" hangingPunct="1">
              <a:lnSpc>
                <a:spcPts val="31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对应练习见《巩固练》L1</a:t>
            </a:r>
            <a:endParaRPr lang="en-US" altLang="zh-CN" dirty="0"/>
          </a:p>
        </p:txBody>
      </p:sp>
      <p:pic>
        <p:nvPicPr>
          <p:cNvPr id="3" name="P_5#57de23382?pid=d789cade5&amp;color=0,55,96&amp;tib=255,255,255&amp;iip=54&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291226" y="4088418"/>
            <a:ext cx="228600" cy="2286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pic>
        <p:nvPicPr>
          <p:cNvPr id="2" name="P_3#d09f2c4b5?pid=f817d60b1&amp;color=0,55,96&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291226" y="1603440"/>
            <a:ext cx="228600" cy="2286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3#d09f2c4b5?pid=f817d60b1&amp;color=0,55,96&amp;vtp=1&amp;bt=1&amp;bbb=1"/>
          <p:cNvSpPr/>
          <p:nvPr/>
        </p:nvSpPr>
        <p:spPr>
          <a:xfrm>
            <a:off x="502920" y="1512000"/>
            <a:ext cx="10570464" cy="3284855"/>
          </a:xfrm>
          <a:prstGeom prst="rect">
            <a:avLst/>
          </a:prstGeom>
          <a:noFill/>
          <a:ln/>
        </p:spPr>
        <p:txBody>
          <a:bodyPr wrap="none" lIns="0" tIns="0" rIns="0" bIns="0" rtlCol="0" anchor="t"/>
          <a:lstStyle/>
          <a:p>
            <a:pPr algn="r">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对应练习见</a:t>
            </a:r>
            <a:r>
              <a:rPr lang="en-US" altLang="zh-CN" sz="1800" b="1" i="0" dirty="0">
                <a:solidFill>
                  <a:srgbClr val="003760"/>
                </a:solidFill>
                <a:latin typeface="Times New Roman" pitchFamily="34" charset="0"/>
                <a:ea typeface="微软雅黑" pitchFamily="34" charset="-122"/>
                <a:cs typeface="Times New Roman" pitchFamily="34" charset="-120"/>
              </a:rPr>
              <a:t>《巩固练</a:t>
            </a:r>
            <a:r>
              <a:rPr lang="en-US" altLang="zh-CN" sz="1800" b="1" i="0">
                <a:solidFill>
                  <a:srgbClr val="003760"/>
                </a:solidFill>
                <a:latin typeface="Times New Roman" pitchFamily="34" charset="0"/>
                <a:ea typeface="微软雅黑" pitchFamily="34" charset="-122"/>
                <a:cs typeface="Times New Roman" pitchFamily="34" charset="-120"/>
              </a:rPr>
              <a:t>》L1</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敲黑板</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课时导入：</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Reading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Thinking部分先介绍了节日的起源，接着又以庆祝丰收的节日为例，列举了不同</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国家的节日，随后介绍了节日习俗会随着社会的发展和新思想的传播而变化。通过学习本课时，了解并尊</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重异国文化，加深对中国传统节日的理解，提升文化自信。</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语言知识：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congratulations,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range,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figure,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gather,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grateful,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decorate,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significant,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typical,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reflect,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belief,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occasion,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dress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spite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take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advantage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matter+疑问词”引导让步状语从句；</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it作形</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式宾语，不定式（短语）作真正宾语；</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although引导让步状语从句等。</a:t>
            </a:r>
            <a:endParaRPr lang="en-US" altLang="zh-CN" sz="100" dirty="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P_4_BD#3d584d64c?pid=a94a9ae10&amp;color=0,55,96&amp;vtp=1&amp;bt=1&amp;bbb=1&amp;hb=1"/>
          <p:cNvSpPr/>
          <p:nvPr/>
        </p:nvSpPr>
        <p:spPr>
          <a:xfrm>
            <a:off x="502920" y="1508760"/>
            <a:ext cx="10570464" cy="119253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《青玉案·元夕》是一首充满了传统文化气息的诗词，描绘出元宵佳节满城灯火、游人如云</a:t>
            </a:r>
            <a:r>
              <a:rPr lang="en-US" altLang="zh-CN" sz="1800" b="0" i="0">
                <a:solidFill>
                  <a:srgbClr val="003760"/>
                </a:solidFill>
                <a:latin typeface="Times New Roman" pitchFamily="34" charset="0"/>
                <a:ea typeface="微软雅黑" pitchFamily="34" charset="-122"/>
                <a:cs typeface="Times New Roman" pitchFamily="34" charset="-120"/>
              </a:rPr>
              <a:t>、火树银</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花</a:t>
            </a:r>
            <a:r>
              <a:rPr lang="en-US" altLang="zh-CN" sz="1800" b="0" i="0" dirty="0">
                <a:solidFill>
                  <a:srgbClr val="003760"/>
                </a:solidFill>
                <a:latin typeface="Times New Roman" pitchFamily="34" charset="0"/>
                <a:ea typeface="微软雅黑" pitchFamily="34" charset="-122"/>
                <a:cs typeface="Times New Roman" pitchFamily="34" charset="-120"/>
              </a:rPr>
              <a:t>、通宵歌舞的热闹场面。上阕写元夕之夜灯火辉煌、游人如云的热闹场面，</a:t>
            </a:r>
            <a:r>
              <a:rPr lang="en-US" altLang="zh-CN" sz="1800" b="0" i="0">
                <a:solidFill>
                  <a:srgbClr val="003760"/>
                </a:solidFill>
                <a:latin typeface="Times New Roman" pitchFamily="34" charset="0"/>
                <a:ea typeface="微软雅黑" pitchFamily="34" charset="-122"/>
                <a:cs typeface="Times New Roman" pitchFamily="34" charset="-120"/>
              </a:rPr>
              <a:t>下阕描绘了一个不慕荣华、</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甘守寂寞的美人形象</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graphicFrame>
        <p:nvGraphicFramePr>
          <p:cNvPr id="10" name="P_4_BD#3d584d64c?colgroup=11,33&amp;pid=a94a9ae10&amp;color=0,55,96&amp;vtp=1&amp;bbb=1"/>
          <p:cNvGraphicFramePr>
            <a:graphicFrameLocks noGrp="1"/>
          </p:cNvGraphicFramePr>
          <p:nvPr>
            <p:extLst>
              <p:ext uri="{D42A27DB-BD31-4B8C-83A1-F6EECF244321}">
                <p14:modId xmlns:p14="http://schemas.microsoft.com/office/powerpoint/2010/main" val="1350497191"/>
              </p:ext>
            </p:extLst>
          </p:nvPr>
        </p:nvGraphicFramePr>
        <p:xfrm>
          <a:off x="502920" y="2832100"/>
          <a:ext cx="10543032" cy="2602738"/>
        </p:xfrm>
        <a:graphic>
          <a:graphicData uri="http://schemas.openxmlformats.org/drawingml/2006/table">
            <a:tbl>
              <a:tblPr/>
              <a:tblGrid>
                <a:gridCol w="2770632">
                  <a:extLst>
                    <a:ext uri="{9D8B030D-6E8A-4147-A177-3AD203B41FA5}">
                      <a16:colId xmlns:a16="http://schemas.microsoft.com/office/drawing/2014/main" val="20000"/>
                    </a:ext>
                  </a:extLst>
                </a:gridCol>
                <a:gridCol w="7772400">
                  <a:extLst>
                    <a:ext uri="{9D8B030D-6E8A-4147-A177-3AD203B41FA5}">
                      <a16:colId xmlns:a16="http://schemas.microsoft.com/office/drawing/2014/main" val="20001"/>
                    </a:ext>
                  </a:extLst>
                </a:gridCol>
              </a:tblGrid>
              <a:tr h="2602738">
                <a:tc>
                  <a:txBody>
                    <a:bodyPr/>
                    <a:lstStyle/>
                    <a:p>
                      <a:pPr algn="ctr"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青</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玉</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案</a:t>
                      </a:r>
                      <a:endParaRPr lang="en-US" altLang="zh-CN" sz="1200" dirty="0"/>
                    </a:p>
                    <a:p>
                      <a:pPr algn="ctr"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元</a:t>
                      </a:r>
                      <a:r>
                        <a:rPr lang="en-US" altLang="zh-CN" sz="1800" b="1" i="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夕</a:t>
                      </a:r>
                      <a:endParaRPr lang="en-US" altLang="zh-CN" sz="1200" dirty="0"/>
                    </a:p>
                    <a:p>
                      <a:pPr algn="ctr"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宋］辛弃疾</a:t>
                      </a:r>
                      <a:endParaRPr lang="en-US" altLang="zh-CN" sz="1200" dirty="0"/>
                    </a:p>
                    <a:p>
                      <a:pPr algn="ctr" hangingPunct="0">
                        <a:lnSpc>
                          <a:spcPts val="2900"/>
                        </a:lnSpc>
                      </a:pPr>
                      <a:r>
                        <a:rPr lang="en-US" altLang="zh-CN" sz="1800" b="0" i="0">
                          <a:solidFill>
                            <a:srgbClr val="003760"/>
                          </a:solidFill>
                          <a:latin typeface="Times New Roman" pitchFamily="34" charset="0"/>
                          <a:ea typeface="楷体" pitchFamily="34" charset="-122"/>
                          <a:cs typeface="Times New Roman" pitchFamily="34" charset="-120"/>
                        </a:rPr>
                        <a:t>东风夜放花千树</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p>
                      <a:pPr algn="ctr" hangingPunct="0">
                        <a:lnSpc>
                          <a:spcPts val="2900"/>
                        </a:lnSpc>
                      </a:pPr>
                      <a:r>
                        <a:rPr lang="en-US" altLang="zh-CN" sz="1800" b="0" i="0">
                          <a:solidFill>
                            <a:srgbClr val="003760"/>
                          </a:solidFill>
                          <a:latin typeface="Times New Roman" pitchFamily="34" charset="0"/>
                          <a:ea typeface="楷体" pitchFamily="34" charset="-122"/>
                          <a:cs typeface="Times New Roman" pitchFamily="34" charset="-120"/>
                        </a:rPr>
                        <a:t>更吹落</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星如雨</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p>
                      <a:pPr algn="ctr" hangingPunct="0">
                        <a:lnSpc>
                          <a:spcPts val="2900"/>
                        </a:lnSpc>
                      </a:pPr>
                      <a:r>
                        <a:rPr lang="en-US" altLang="zh-CN" sz="1800" b="0" i="0">
                          <a:solidFill>
                            <a:srgbClr val="003760"/>
                          </a:solidFill>
                          <a:latin typeface="Times New Roman" pitchFamily="34" charset="0"/>
                          <a:ea typeface="楷体" pitchFamily="34" charset="-122"/>
                          <a:cs typeface="Times New Roman" pitchFamily="34" charset="-120"/>
                        </a:rPr>
                        <a:t>宝马雕车香满路</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p>
                      <a:pPr algn="ctr" hangingPunct="0">
                        <a:lnSpc>
                          <a:spcPts val="2700"/>
                        </a:lnSpc>
                      </a:pPr>
                      <a:r>
                        <a:rPr lang="en-US" altLang="zh-CN" sz="1800" b="0" i="0">
                          <a:solidFill>
                            <a:srgbClr val="003760"/>
                          </a:solidFill>
                          <a:latin typeface="Times New Roman" pitchFamily="34" charset="0"/>
                          <a:ea typeface="楷体" pitchFamily="34" charset="-122"/>
                          <a:cs typeface="Times New Roman" pitchFamily="34" charset="-120"/>
                        </a:rPr>
                        <a:t>凤箫声动</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Green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Jade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Cup</a:t>
                      </a:r>
                      <a:endParaRPr lang="en-US" altLang="zh-CN" sz="1200" dirty="0"/>
                    </a:p>
                    <a:p>
                      <a:pPr algn="ctr"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Lantern</a:t>
                      </a:r>
                      <a:r>
                        <a:rPr lang="en-US" altLang="zh-CN" sz="1800" b="1" i="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Festival</a:t>
                      </a:r>
                      <a:endParaRPr lang="en-US" altLang="zh-CN" sz="1200" dirty="0"/>
                    </a:p>
                    <a:p>
                      <a:pPr algn="ctr"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Xin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Qiji</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One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night's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adorns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thousand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trees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flowers</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blows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showers.</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Fine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steeds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cabs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spread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fragrance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route;</a:t>
                      </a:r>
                      <a:endParaRPr lang="en-US" altLang="zh-CN" sz="1200" dirty="0"/>
                    </a:p>
                    <a:p>
                      <a:pPr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Music</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vibrates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flute;</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graphicFrame>
        <p:nvGraphicFramePr>
          <p:cNvPr id="11" name="P_4_BD#3d584d64c?colgroup=11,33&amp;pid=a94a9ae10&amp;color=0,55,96&amp;mp=1&amp;vtp=1&amp;bt=1&amp;bbb=1"/>
          <p:cNvGraphicFramePr>
            <a:graphicFrameLocks noGrp="1"/>
          </p:cNvGraphicFramePr>
          <p:nvPr>
            <p:extLst>
              <p:ext uri="{D42A27DB-BD31-4B8C-83A1-F6EECF244321}">
                <p14:modId xmlns:p14="http://schemas.microsoft.com/office/powerpoint/2010/main" val="2849698036"/>
              </p:ext>
            </p:extLst>
          </p:nvPr>
        </p:nvGraphicFramePr>
        <p:xfrm>
          <a:off x="502920" y="1993265"/>
          <a:ext cx="10543032" cy="3344545"/>
        </p:xfrm>
        <a:graphic>
          <a:graphicData uri="http://schemas.openxmlformats.org/drawingml/2006/table">
            <a:tbl>
              <a:tblPr/>
              <a:tblGrid>
                <a:gridCol w="2770632">
                  <a:extLst>
                    <a:ext uri="{9D8B030D-6E8A-4147-A177-3AD203B41FA5}">
                      <a16:colId xmlns:a16="http://schemas.microsoft.com/office/drawing/2014/main" val="20000"/>
                    </a:ext>
                  </a:extLst>
                </a:gridCol>
                <a:gridCol w="7772400">
                  <a:extLst>
                    <a:ext uri="{9D8B030D-6E8A-4147-A177-3AD203B41FA5}">
                      <a16:colId xmlns:a16="http://schemas.microsoft.com/office/drawing/2014/main" val="20001"/>
                    </a:ext>
                  </a:extLst>
                </a:gridCol>
              </a:tblGrid>
              <a:tr h="3344545">
                <a:tc>
                  <a:txBody>
                    <a:bodyPr/>
                    <a:lstStyle/>
                    <a:p>
                      <a:pPr algn="ctr" hangingPunct="0">
                        <a:lnSpc>
                          <a:spcPts val="2900"/>
                        </a:lnSpc>
                      </a:pPr>
                      <a:r>
                        <a:rPr lang="en-US" altLang="zh-CN" sz="1800" b="0" i="0" dirty="0">
                          <a:solidFill>
                            <a:srgbClr val="003760"/>
                          </a:solidFill>
                          <a:latin typeface="Times New Roman" pitchFamily="34" charset="0"/>
                          <a:ea typeface="楷体" pitchFamily="34" charset="-122"/>
                          <a:cs typeface="Times New Roman" pitchFamily="34" charset="-120"/>
                        </a:rPr>
                        <a:t>玉壶光转</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p>
                      <a:pPr algn="ctr" hangingPunct="0">
                        <a:lnSpc>
                          <a:spcPts val="2900"/>
                        </a:lnSpc>
                      </a:pPr>
                      <a:r>
                        <a:rPr lang="en-US" altLang="zh-CN" sz="1800" b="0" i="0">
                          <a:solidFill>
                            <a:srgbClr val="003760"/>
                          </a:solidFill>
                          <a:latin typeface="Times New Roman" pitchFamily="34" charset="0"/>
                          <a:ea typeface="楷体" pitchFamily="34" charset="-122"/>
                          <a:cs typeface="Times New Roman" pitchFamily="34" charset="-120"/>
                        </a:rPr>
                        <a:t>一夜鱼龙舞</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p>
                      <a:pPr algn="ctr" hangingPunct="0">
                        <a:lnSpc>
                          <a:spcPts val="2900"/>
                        </a:lnSpc>
                      </a:pPr>
                      <a:r>
                        <a:rPr lang="en-US" altLang="zh-CN" sz="1800" b="0" i="0">
                          <a:solidFill>
                            <a:srgbClr val="003760"/>
                          </a:solidFill>
                          <a:latin typeface="Times New Roman" pitchFamily="34" charset="0"/>
                          <a:ea typeface="楷体" pitchFamily="34" charset="-122"/>
                          <a:cs typeface="Times New Roman" pitchFamily="34" charset="-120"/>
                        </a:rPr>
                        <a:t>蛾儿雪柳黄金缕</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p>
                      <a:pPr algn="ctr" hangingPunct="0">
                        <a:lnSpc>
                          <a:spcPts val="2900"/>
                        </a:lnSpc>
                      </a:pPr>
                      <a:r>
                        <a:rPr lang="en-US" altLang="zh-CN" sz="1800" b="0" i="0">
                          <a:solidFill>
                            <a:srgbClr val="003760"/>
                          </a:solidFill>
                          <a:latin typeface="Times New Roman" pitchFamily="34" charset="0"/>
                          <a:ea typeface="楷体" pitchFamily="34" charset="-122"/>
                          <a:cs typeface="Times New Roman" pitchFamily="34" charset="-120"/>
                        </a:rPr>
                        <a:t>笑语盈盈暗香去</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p>
                      <a:pPr algn="ctr" hangingPunct="0">
                        <a:lnSpc>
                          <a:spcPts val="2900"/>
                        </a:lnSpc>
                      </a:pPr>
                      <a:r>
                        <a:rPr lang="en-US" altLang="zh-CN" sz="1800" b="0" i="0">
                          <a:solidFill>
                            <a:srgbClr val="003760"/>
                          </a:solidFill>
                          <a:latin typeface="Times New Roman" pitchFamily="34" charset="0"/>
                          <a:ea typeface="楷体" pitchFamily="34" charset="-122"/>
                          <a:cs typeface="Times New Roman" pitchFamily="34" charset="-120"/>
                        </a:rPr>
                        <a:t>众里寻他千百度</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p>
                      <a:pPr algn="ctr" hangingPunct="0">
                        <a:lnSpc>
                          <a:spcPts val="2900"/>
                        </a:lnSpc>
                      </a:pPr>
                      <a:r>
                        <a:rPr lang="en-US" altLang="zh-CN" sz="1800" b="0" i="0">
                          <a:solidFill>
                            <a:srgbClr val="003760"/>
                          </a:solidFill>
                          <a:latin typeface="Times New Roman" pitchFamily="34" charset="0"/>
                          <a:ea typeface="楷体" pitchFamily="34" charset="-122"/>
                          <a:cs typeface="Times New Roman" pitchFamily="34" charset="-120"/>
                        </a:rPr>
                        <a:t>蓦然回首</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p>
                      <a:pPr algn="ctr" hangingPunct="0">
                        <a:lnSpc>
                          <a:spcPts val="2900"/>
                        </a:lnSpc>
                      </a:pPr>
                      <a:r>
                        <a:rPr lang="en-US" altLang="zh-CN" sz="1800" b="0" i="0">
                          <a:solidFill>
                            <a:srgbClr val="003760"/>
                          </a:solidFill>
                          <a:latin typeface="Times New Roman" pitchFamily="34" charset="0"/>
                          <a:ea typeface="楷体" pitchFamily="34" charset="-122"/>
                          <a:cs typeface="Times New Roman" pitchFamily="34" charset="-120"/>
                        </a:rPr>
                        <a:t>那人却在</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p>
                      <a:pPr algn="ctr" hangingPunct="0">
                        <a:lnSpc>
                          <a:spcPts val="2700"/>
                        </a:lnSpc>
                      </a:pPr>
                      <a:r>
                        <a:rPr lang="en-US" altLang="zh-CN" sz="1800" b="0" i="0">
                          <a:solidFill>
                            <a:srgbClr val="003760"/>
                          </a:solidFill>
                          <a:latin typeface="Times New Roman" pitchFamily="34" charset="0"/>
                          <a:ea typeface="楷体" pitchFamily="34" charset="-122"/>
                          <a:cs typeface="Times New Roman" pitchFamily="34" charset="-120"/>
                        </a:rPr>
                        <a:t>灯火阑珊处</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light,</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While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dragon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lanterns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night.</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gold-thread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ornaments,</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Giggling</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melts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trails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scents.</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But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crowd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again</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vain.</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When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head,</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lantern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dimly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shed.</a:t>
                      </a:r>
                      <a:endParaRPr lang="en-US" altLang="zh-CN" sz="1200" dirty="0"/>
                    </a:p>
                    <a:p>
                      <a:pPr algn="r"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许渊冲译）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2" name="P_4_BD#3d584d64c?colgroup=11,33&amp;pid=a94a9ae10&amp;color=0,55,96&amp;mp=1&amp;vtp=1&amp;bt=1&amp;bbb=1">
            <a:extLst>
              <a:ext uri="{FF2B5EF4-FFF2-40B4-BE49-F238E27FC236}">
                <a16:creationId xmlns:a16="http://schemas.microsoft.com/office/drawing/2014/main" id="{DD811EE7-1F3F-58F6-F447-3088B427BE83}"/>
              </a:ext>
            </a:extLst>
          </p:cNvPr>
          <p:cNvSpPr txBox="1"/>
          <p:nvPr/>
        </p:nvSpPr>
        <p:spPr>
          <a:xfrm>
            <a:off x="10584286"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TotalTime>
  <Words>4798</Words>
  <Application>Microsoft Office PowerPoint</Application>
  <PresentationFormat>宽屏</PresentationFormat>
  <Paragraphs>614</Paragraphs>
  <Slides>61</Slides>
  <Notes>61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61</vt:i4>
      </vt:variant>
    </vt:vector>
  </HeadingPairs>
  <TitlesOfParts>
    <vt:vector size="70" baseType="lpstr">
      <vt:lpstr>Arial (正文)</vt:lpstr>
      <vt:lpstr>SimSun</vt:lpstr>
      <vt:lpstr>微软雅黑</vt:lpstr>
      <vt:lpstr>印品黑体</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2024-10-10T06:48:56Z</dcterms:created>
  <dcterms:modified xsi:type="dcterms:W3CDTF">2024-10-10T06:55:01Z</dcterms:modified>
  <cp:category/>
  <cp:contentStatus/>
</cp:coreProperties>
</file>